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2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notesSlides/notesSlide3.xml" ContentType="application/vnd.openxmlformats-officedocument.presentationml.notesSlide+xml"/>
  <Override PartName="/ppt/ink/ink54.xml" ContentType="application/inkml+xml"/>
  <Override PartName="/ppt/ink/ink55.xml" ContentType="application/inkml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85"/>
  </p:notesMasterIdLst>
  <p:handoutMasterIdLst>
    <p:handoutMasterId r:id="rId86"/>
  </p:handoutMasterIdLst>
  <p:sldIdLst>
    <p:sldId id="335" r:id="rId2"/>
    <p:sldId id="487" r:id="rId3"/>
    <p:sldId id="390" r:id="rId4"/>
    <p:sldId id="551" r:id="rId5"/>
    <p:sldId id="591" r:id="rId6"/>
    <p:sldId id="548" r:id="rId7"/>
    <p:sldId id="530" r:id="rId8"/>
    <p:sldId id="534" r:id="rId9"/>
    <p:sldId id="431" r:id="rId10"/>
    <p:sldId id="535" r:id="rId11"/>
    <p:sldId id="635" r:id="rId12"/>
    <p:sldId id="634" r:id="rId13"/>
    <p:sldId id="606" r:id="rId14"/>
    <p:sldId id="475" r:id="rId15"/>
    <p:sldId id="554" r:id="rId16"/>
    <p:sldId id="484" r:id="rId17"/>
    <p:sldId id="467" r:id="rId18"/>
    <p:sldId id="630" r:id="rId19"/>
    <p:sldId id="643" r:id="rId20"/>
    <p:sldId id="425" r:id="rId21"/>
    <p:sldId id="632" r:id="rId22"/>
    <p:sldId id="432" r:id="rId23"/>
    <p:sldId id="445" r:id="rId24"/>
    <p:sldId id="580" r:id="rId25"/>
    <p:sldId id="579" r:id="rId26"/>
    <p:sldId id="490" r:id="rId27"/>
    <p:sldId id="491" r:id="rId28"/>
    <p:sldId id="492" r:id="rId29"/>
    <p:sldId id="609" r:id="rId30"/>
    <p:sldId id="508" r:id="rId31"/>
    <p:sldId id="433" r:id="rId32"/>
    <p:sldId id="434" r:id="rId33"/>
    <p:sldId id="426" r:id="rId34"/>
    <p:sldId id="444" r:id="rId35"/>
    <p:sldId id="569" r:id="rId36"/>
    <p:sldId id="427" r:id="rId37"/>
    <p:sldId id="516" r:id="rId38"/>
    <p:sldId id="448" r:id="rId39"/>
    <p:sldId id="529" r:id="rId40"/>
    <p:sldId id="528" r:id="rId41"/>
    <p:sldId id="436" r:id="rId42"/>
    <p:sldId id="617" r:id="rId43"/>
    <p:sldId id="615" r:id="rId44"/>
    <p:sldId id="616" r:id="rId45"/>
    <p:sldId id="493" r:id="rId46"/>
    <p:sldId id="494" r:id="rId47"/>
    <p:sldId id="637" r:id="rId48"/>
    <p:sldId id="562" r:id="rId49"/>
    <p:sldId id="564" r:id="rId50"/>
    <p:sldId id="565" r:id="rId51"/>
    <p:sldId id="618" r:id="rId52"/>
    <p:sldId id="566" r:id="rId53"/>
    <p:sldId id="543" r:id="rId54"/>
    <p:sldId id="440" r:id="rId55"/>
    <p:sldId id="507" r:id="rId56"/>
    <p:sldId id="597" r:id="rId57"/>
    <p:sldId id="598" r:id="rId58"/>
    <p:sldId id="599" r:id="rId59"/>
    <p:sldId id="627" r:id="rId60"/>
    <p:sldId id="612" r:id="rId61"/>
    <p:sldId id="613" r:id="rId62"/>
    <p:sldId id="628" r:id="rId63"/>
    <p:sldId id="629" r:id="rId64"/>
    <p:sldId id="495" r:id="rId65"/>
    <p:sldId id="497" r:id="rId66"/>
    <p:sldId id="531" r:id="rId67"/>
    <p:sldId id="567" r:id="rId68"/>
    <p:sldId id="638" r:id="rId69"/>
    <p:sldId id="639" r:id="rId70"/>
    <p:sldId id="640" r:id="rId71"/>
    <p:sldId id="641" r:id="rId72"/>
    <p:sldId id="642" r:id="rId73"/>
    <p:sldId id="570" r:id="rId74"/>
    <p:sldId id="594" r:id="rId75"/>
    <p:sldId id="571" r:id="rId76"/>
    <p:sldId id="533" r:id="rId77"/>
    <p:sldId id="538" r:id="rId78"/>
    <p:sldId id="537" r:id="rId79"/>
    <p:sldId id="539" r:id="rId80"/>
    <p:sldId id="541" r:id="rId81"/>
    <p:sldId id="540" r:id="rId82"/>
    <p:sldId id="542" r:id="rId83"/>
    <p:sldId id="521" r:id="rId84"/>
  </p:sldIdLst>
  <p:sldSz cx="9144000" cy="6858000" type="screen4x3"/>
  <p:notesSz cx="7102475" cy="89916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0F9"/>
    <a:srgbClr val="990033"/>
    <a:srgbClr val="D1DBEB"/>
    <a:srgbClr val="84A5CA"/>
    <a:srgbClr val="5F5F5F"/>
    <a:srgbClr val="AAC1DA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3705" autoAdjust="0"/>
  </p:normalViewPr>
  <p:slideViewPr>
    <p:cSldViewPr>
      <p:cViewPr varScale="1">
        <p:scale>
          <a:sx n="69" d="100"/>
          <a:sy n="69" d="100"/>
        </p:scale>
        <p:origin x="-8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70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4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a-I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کشتی آزاد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اسپرین و استرین</c:v>
                </c:pt>
                <c:pt idx="1">
                  <c:v>ضربه مغزی</c:v>
                </c:pt>
                <c:pt idx="2">
                  <c:v>شکستگی</c:v>
                </c:pt>
                <c:pt idx="3">
                  <c:v>پارگی</c:v>
                </c:pt>
                <c:pt idx="4">
                  <c:v>دررفتگی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0.45700000000000002</c:v>
                </c:pt>
                <c:pt idx="1">
                  <c:v>0.123</c:v>
                </c:pt>
                <c:pt idx="2">
                  <c:v>0.123</c:v>
                </c:pt>
                <c:pt idx="3">
                  <c:v>7.3999999999999996E-2</c:v>
                </c:pt>
                <c:pt idx="4">
                  <c:v>7.3999999999999996E-2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a-I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کشتی فرنگی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اسپرین و استرین</c:v>
                </c:pt>
                <c:pt idx="1">
                  <c:v>ضربه مغزی</c:v>
                </c:pt>
                <c:pt idx="2">
                  <c:v>شکستگی</c:v>
                </c:pt>
                <c:pt idx="3">
                  <c:v>پارگی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0.33300000000000002</c:v>
                </c:pt>
                <c:pt idx="1">
                  <c:v>0.24099999999999999</c:v>
                </c:pt>
                <c:pt idx="2">
                  <c:v>9.2999999999999999E-2</c:v>
                </c:pt>
                <c:pt idx="3">
                  <c:v>3.6999999999999998E-2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a-I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a-I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fa-IR"/>
              <a:t>حرکات منجربه آسیب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a-I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به زمین زدن حریف</c:v>
                </c:pt>
                <c:pt idx="1">
                  <c:v>پیچ و تاب خوردن در خاک</c:v>
                </c:pt>
                <c:pt idx="2">
                  <c:v>سوار حریف شدن</c:v>
                </c:pt>
                <c:pt idx="3">
                  <c:v>ترس از افتادن</c:v>
                </c:pt>
                <c:pt idx="4">
                  <c:v>از پشت بر زمین افتادن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0.42299999999999999</c:v>
                </c:pt>
                <c:pt idx="1">
                  <c:v>0.13900000000000001</c:v>
                </c:pt>
                <c:pt idx="2">
                  <c:v>0.129</c:v>
                </c:pt>
                <c:pt idx="3">
                  <c:v>4.2999999999999997E-2</c:v>
                </c:pt>
                <c:pt idx="4">
                  <c:v>4.2000000000000003E-2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fa-I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>
      <a:outerShdw blurRad="50800" dist="50800" dir="5400000" algn="ctr" rotWithShape="0">
        <a:srgbClr val="000000"/>
      </a:outerShdw>
    </a:effectLst>
  </c:spPr>
  <c:txPr>
    <a:bodyPr/>
    <a:lstStyle/>
    <a:p>
      <a:pPr>
        <a:defRPr/>
      </a:pPr>
      <a:endParaRPr lang="fa-IR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0AE08C-F476-4D97-84E6-5B52295C2CE1}" type="doc">
      <dgm:prSet loTypeId="urn:microsoft.com/office/officeart/2011/layout/RadialPictureList" loCatId="picture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1645A3-FAB7-4973-B6A8-86E9A5CC3036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solidFill>
          <a:srgbClr val="00FF00"/>
        </a:solidFill>
      </dgm:spPr>
      <dgm:t>
        <a:bodyPr/>
        <a:lstStyle/>
        <a:p>
          <a:r>
            <a:rPr lang="en-US" b="1" dirty="0" smtClean="0"/>
            <a:t>Where</a:t>
          </a:r>
          <a:endParaRPr lang="en-US" b="1" dirty="0"/>
        </a:p>
      </dgm:t>
    </dgm:pt>
    <dgm:pt modelId="{51630024-33F2-436E-9FB0-549010E37E49}" type="parTrans" cxnId="{FA282586-0D06-474E-AC95-4A12BC7E1987}">
      <dgm:prSet/>
      <dgm:spPr/>
      <dgm:t>
        <a:bodyPr/>
        <a:lstStyle/>
        <a:p>
          <a:endParaRPr lang="en-US"/>
        </a:p>
      </dgm:t>
    </dgm:pt>
    <dgm:pt modelId="{A2A6D8FC-E086-4873-BEF1-DF15BD76B470}" type="sibTrans" cxnId="{FA282586-0D06-474E-AC95-4A12BC7E1987}">
      <dgm:prSet/>
      <dgm:spPr/>
      <dgm:t>
        <a:bodyPr/>
        <a:lstStyle/>
        <a:p>
          <a:endParaRPr lang="en-US"/>
        </a:p>
      </dgm:t>
    </dgm:pt>
    <dgm:pt modelId="{2B04BA23-F8E7-4209-8641-1A287E1E6C76}">
      <dgm:prSet phldrT="[Text]"/>
      <dgm:spPr/>
      <dgm:t>
        <a:bodyPr/>
        <a:lstStyle/>
        <a:p>
          <a:pPr algn="ctr"/>
          <a:r>
            <a:rPr lang="en-US" b="1" dirty="0" smtClean="0"/>
            <a:t>Anatomical Location</a:t>
          </a:r>
          <a:endParaRPr lang="en-US" b="1" dirty="0"/>
        </a:p>
      </dgm:t>
    </dgm:pt>
    <dgm:pt modelId="{89E1C5B9-287A-447A-9276-0C7C79FB34B4}" type="parTrans" cxnId="{8A7FE988-2453-48B7-A739-B8FF9B156C81}">
      <dgm:prSet/>
      <dgm:spPr/>
      <dgm:t>
        <a:bodyPr/>
        <a:lstStyle/>
        <a:p>
          <a:endParaRPr lang="en-US"/>
        </a:p>
      </dgm:t>
    </dgm:pt>
    <dgm:pt modelId="{6A60F16C-B214-4E7B-B694-1D502345F0EE}" type="sibTrans" cxnId="{8A7FE988-2453-48B7-A739-B8FF9B156C81}">
      <dgm:prSet/>
      <dgm:spPr/>
      <dgm:t>
        <a:bodyPr/>
        <a:lstStyle/>
        <a:p>
          <a:endParaRPr lang="en-US"/>
        </a:p>
      </dgm:t>
    </dgm:pt>
    <dgm:pt modelId="{5DDA3197-185A-4BE0-B41C-C4CF1F2CD27C}">
      <dgm:prSet phldrT="[Text]"/>
      <dgm:spPr/>
      <dgm:t>
        <a:bodyPr/>
        <a:lstStyle/>
        <a:p>
          <a:pPr algn="ctr"/>
          <a:r>
            <a:rPr lang="en-US" b="1" dirty="0" smtClean="0"/>
            <a:t>Environmental</a:t>
          </a:r>
        </a:p>
        <a:p>
          <a:pPr algn="ctr"/>
          <a:r>
            <a:rPr lang="en-US" b="1" dirty="0" smtClean="0"/>
            <a:t>Location</a:t>
          </a:r>
          <a:endParaRPr lang="en-US" b="1" dirty="0"/>
        </a:p>
      </dgm:t>
    </dgm:pt>
    <dgm:pt modelId="{49FC34B1-6C9B-4147-8E74-03E54AE28986}" type="parTrans" cxnId="{A4A196EC-1520-4475-94F1-989CB28434A0}">
      <dgm:prSet/>
      <dgm:spPr/>
      <dgm:t>
        <a:bodyPr/>
        <a:lstStyle/>
        <a:p>
          <a:endParaRPr lang="en-US"/>
        </a:p>
      </dgm:t>
    </dgm:pt>
    <dgm:pt modelId="{02BB5E8E-C10F-460C-9838-9E78A2AA71CE}" type="sibTrans" cxnId="{A4A196EC-1520-4475-94F1-989CB28434A0}">
      <dgm:prSet/>
      <dgm:spPr/>
      <dgm:t>
        <a:bodyPr/>
        <a:lstStyle/>
        <a:p>
          <a:endParaRPr lang="en-US"/>
        </a:p>
      </dgm:t>
    </dgm:pt>
    <dgm:pt modelId="{381BE169-4608-484D-819D-EECD7CD854ED}" type="pres">
      <dgm:prSet presAssocID="{8D0AE08C-F476-4D97-84E6-5B52295C2CE1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1CEC871-EF78-4FAD-86B6-985B97131E35}" type="pres">
      <dgm:prSet presAssocID="{271645A3-FAB7-4973-B6A8-86E9A5CC3036}" presName="Parent" presStyleLbl="node1" presStyleIdx="0" presStyleCnt="2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6E58CCBD-CAAC-4C10-B17B-5FBED79C3297}" type="pres">
      <dgm:prSet presAssocID="{2B04BA23-F8E7-4209-8641-1A287E1E6C76}" presName="Accent" presStyleLbl="node1" presStyleIdx="1" presStyleCnt="2"/>
      <dgm:spPr/>
      <dgm:t>
        <a:bodyPr/>
        <a:lstStyle/>
        <a:p>
          <a:endParaRPr lang="en-US"/>
        </a:p>
      </dgm:t>
    </dgm:pt>
    <dgm:pt modelId="{9921E384-1293-4782-8778-370F6761F289}" type="pres">
      <dgm:prSet presAssocID="{2B04BA23-F8E7-4209-8641-1A287E1E6C76}" presName="Image1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CB39953-8D6B-41E4-9478-75F4E5C40C17}" type="pres">
      <dgm:prSet presAssocID="{2B04BA23-F8E7-4209-8641-1A287E1E6C76}" presName="Child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FB702-E9F4-4C0D-9974-8F5DE95A2B57}" type="pres">
      <dgm:prSet presAssocID="{5DDA3197-185A-4BE0-B41C-C4CF1F2CD27C}" presName="Image2" presStyleCnt="0"/>
      <dgm:spPr/>
      <dgm:t>
        <a:bodyPr/>
        <a:lstStyle/>
        <a:p>
          <a:endParaRPr lang="en-US"/>
        </a:p>
      </dgm:t>
    </dgm:pt>
    <dgm:pt modelId="{FA2CB87E-FEAC-4737-BFA4-4ED37CA829F0}" type="pres">
      <dgm:prSet presAssocID="{5DDA3197-185A-4BE0-B41C-C4CF1F2CD27C}" presName="Image" presStyleLbl="fgImgPlac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7686E92-3A76-4D9F-B0D3-06F4D7D88EF2}" type="pres">
      <dgm:prSet presAssocID="{5DDA3197-185A-4BE0-B41C-C4CF1F2CD27C}" presName="Child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282586-0D06-474E-AC95-4A12BC7E1987}" srcId="{8D0AE08C-F476-4D97-84E6-5B52295C2CE1}" destId="{271645A3-FAB7-4973-B6A8-86E9A5CC3036}" srcOrd="0" destOrd="0" parTransId="{51630024-33F2-436E-9FB0-549010E37E49}" sibTransId="{A2A6D8FC-E086-4873-BEF1-DF15BD76B470}"/>
    <dgm:cxn modelId="{8A7FE988-2453-48B7-A739-B8FF9B156C81}" srcId="{271645A3-FAB7-4973-B6A8-86E9A5CC3036}" destId="{2B04BA23-F8E7-4209-8641-1A287E1E6C76}" srcOrd="0" destOrd="0" parTransId="{89E1C5B9-287A-447A-9276-0C7C79FB34B4}" sibTransId="{6A60F16C-B214-4E7B-B694-1D502345F0EE}"/>
    <dgm:cxn modelId="{A4A196EC-1520-4475-94F1-989CB28434A0}" srcId="{271645A3-FAB7-4973-B6A8-86E9A5CC3036}" destId="{5DDA3197-185A-4BE0-B41C-C4CF1F2CD27C}" srcOrd="1" destOrd="0" parTransId="{49FC34B1-6C9B-4147-8E74-03E54AE28986}" sibTransId="{02BB5E8E-C10F-460C-9838-9E78A2AA71CE}"/>
    <dgm:cxn modelId="{612E49F8-98E7-48B2-9262-095068767E6D}" type="presOf" srcId="{2B04BA23-F8E7-4209-8641-1A287E1E6C76}" destId="{ECB39953-8D6B-41E4-9478-75F4E5C40C17}" srcOrd="0" destOrd="0" presId="urn:microsoft.com/office/officeart/2011/layout/RadialPictureList"/>
    <dgm:cxn modelId="{525B5DAB-9C63-4A18-9872-421939424B42}" type="presOf" srcId="{5DDA3197-185A-4BE0-B41C-C4CF1F2CD27C}" destId="{67686E92-3A76-4D9F-B0D3-06F4D7D88EF2}" srcOrd="0" destOrd="0" presId="urn:microsoft.com/office/officeart/2011/layout/RadialPictureList"/>
    <dgm:cxn modelId="{5A0C6D41-7785-4C0F-BA53-ED511FFE7F5A}" type="presOf" srcId="{271645A3-FAB7-4973-B6A8-86E9A5CC3036}" destId="{71CEC871-EF78-4FAD-86B6-985B97131E35}" srcOrd="0" destOrd="0" presId="urn:microsoft.com/office/officeart/2011/layout/RadialPictureList"/>
    <dgm:cxn modelId="{825CF9C6-2501-43BF-9D26-5BC6AC882790}" type="presOf" srcId="{8D0AE08C-F476-4D97-84E6-5B52295C2CE1}" destId="{381BE169-4608-484D-819D-EECD7CD854ED}" srcOrd="0" destOrd="0" presId="urn:microsoft.com/office/officeart/2011/layout/RadialPictureList"/>
    <dgm:cxn modelId="{2B35D523-A797-4D50-BA79-AED698CD603C}" type="presParOf" srcId="{381BE169-4608-484D-819D-EECD7CD854ED}" destId="{71CEC871-EF78-4FAD-86B6-985B97131E35}" srcOrd="0" destOrd="0" presId="urn:microsoft.com/office/officeart/2011/layout/RadialPictureList"/>
    <dgm:cxn modelId="{C76774D3-FD20-4E82-A765-026A0021AC20}" type="presParOf" srcId="{381BE169-4608-484D-819D-EECD7CD854ED}" destId="{6E58CCBD-CAAC-4C10-B17B-5FBED79C3297}" srcOrd="1" destOrd="0" presId="urn:microsoft.com/office/officeart/2011/layout/RadialPictureList"/>
    <dgm:cxn modelId="{579D67E5-B5F8-451E-8D4C-7F9B46643DE7}" type="presParOf" srcId="{381BE169-4608-484D-819D-EECD7CD854ED}" destId="{9921E384-1293-4782-8778-370F6761F289}" srcOrd="2" destOrd="0" presId="urn:microsoft.com/office/officeart/2011/layout/RadialPictureList"/>
    <dgm:cxn modelId="{FC271133-623C-4137-8B2C-87C7DBFF713B}" type="presParOf" srcId="{381BE169-4608-484D-819D-EECD7CD854ED}" destId="{ECB39953-8D6B-41E4-9478-75F4E5C40C17}" srcOrd="3" destOrd="0" presId="urn:microsoft.com/office/officeart/2011/layout/RadialPictureList"/>
    <dgm:cxn modelId="{1FA7CBD0-FBFD-4585-983D-A4629FCC66D2}" type="presParOf" srcId="{381BE169-4608-484D-819D-EECD7CD854ED}" destId="{180FB702-E9F4-4C0D-9974-8F5DE95A2B57}" srcOrd="4" destOrd="0" presId="urn:microsoft.com/office/officeart/2011/layout/RadialPictureList"/>
    <dgm:cxn modelId="{4A3951C1-7D19-466D-9039-8D1C59121DC2}" type="presParOf" srcId="{180FB702-E9F4-4C0D-9974-8F5DE95A2B57}" destId="{FA2CB87E-FEAC-4737-BFA4-4ED37CA829F0}" srcOrd="0" destOrd="0" presId="urn:microsoft.com/office/officeart/2011/layout/RadialPictureList"/>
    <dgm:cxn modelId="{DA13C061-32AB-40EB-8CD5-BE431EB989DE}" type="presParOf" srcId="{381BE169-4608-484D-819D-EECD7CD854ED}" destId="{67686E92-3A76-4D9F-B0D3-06F4D7D88EF2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0AE08C-F476-4D97-84E6-5B52295C2CE1}" type="doc">
      <dgm:prSet loTypeId="urn:microsoft.com/office/officeart/2011/layout/RadialPictureList" loCatId="picture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1645A3-FAB7-4973-B6A8-86E9A5CC3036}">
      <dgm:prSet phldrT="[Text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rgbClr val="FF66FF"/>
        </a:solidFill>
      </dgm:spPr>
      <dgm:t>
        <a:bodyPr/>
        <a:lstStyle/>
        <a:p>
          <a:r>
            <a:rPr lang="en-US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Lotus" panose="00000400000000000000" pitchFamily="2" charset="-78"/>
            </a:rPr>
            <a:t>when</a:t>
          </a:r>
          <a:endParaRPr lang="en-US" sz="6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Lotus" panose="00000400000000000000" pitchFamily="2" charset="-78"/>
          </a:endParaRPr>
        </a:p>
      </dgm:t>
    </dgm:pt>
    <dgm:pt modelId="{51630024-33F2-436E-9FB0-549010E37E49}" type="parTrans" cxnId="{FA282586-0D06-474E-AC95-4A12BC7E1987}">
      <dgm:prSet/>
      <dgm:spPr/>
      <dgm:t>
        <a:bodyPr/>
        <a:lstStyle/>
        <a:p>
          <a:endParaRPr lang="en-US"/>
        </a:p>
      </dgm:t>
    </dgm:pt>
    <dgm:pt modelId="{A2A6D8FC-E086-4873-BEF1-DF15BD76B470}" type="sibTrans" cxnId="{FA282586-0D06-474E-AC95-4A12BC7E1987}">
      <dgm:prSet/>
      <dgm:spPr/>
      <dgm:t>
        <a:bodyPr/>
        <a:lstStyle/>
        <a:p>
          <a:endParaRPr lang="en-US"/>
        </a:p>
      </dgm:t>
    </dgm:pt>
    <dgm:pt modelId="{2B04BA23-F8E7-4209-8641-1A287E1E6C76}">
      <dgm:prSet phldrT="[Text]" custT="1"/>
      <dgm:spPr/>
      <dgm:t>
        <a:bodyPr/>
        <a:lstStyle/>
        <a:p>
          <a:pPr algn="ctr"/>
          <a:r>
            <a:rPr lang="en-US" sz="2400" b="1" dirty="0" smtClean="0">
              <a:cs typeface="B Lotus" panose="00000400000000000000" pitchFamily="2" charset="-78"/>
            </a:rPr>
            <a:t>Injury Onset</a:t>
          </a:r>
          <a:endParaRPr lang="en-US" sz="2400" b="1" dirty="0">
            <a:cs typeface="B Lotus" panose="00000400000000000000" pitchFamily="2" charset="-78"/>
          </a:endParaRPr>
        </a:p>
      </dgm:t>
    </dgm:pt>
    <dgm:pt modelId="{89E1C5B9-287A-447A-9276-0C7C79FB34B4}" type="parTrans" cxnId="{8A7FE988-2453-48B7-A739-B8FF9B156C81}">
      <dgm:prSet/>
      <dgm:spPr/>
      <dgm:t>
        <a:bodyPr/>
        <a:lstStyle/>
        <a:p>
          <a:endParaRPr lang="en-US"/>
        </a:p>
      </dgm:t>
    </dgm:pt>
    <dgm:pt modelId="{6A60F16C-B214-4E7B-B694-1D502345F0EE}" type="sibTrans" cxnId="{8A7FE988-2453-48B7-A739-B8FF9B156C81}">
      <dgm:prSet/>
      <dgm:spPr/>
      <dgm:t>
        <a:bodyPr/>
        <a:lstStyle/>
        <a:p>
          <a:endParaRPr lang="en-US"/>
        </a:p>
      </dgm:t>
    </dgm:pt>
    <dgm:pt modelId="{5DDA3197-185A-4BE0-B41C-C4CF1F2CD27C}">
      <dgm:prSet phldrT="[Text]" custT="1"/>
      <dgm:spPr/>
      <dgm:t>
        <a:bodyPr/>
        <a:lstStyle/>
        <a:p>
          <a:pPr algn="ctr"/>
          <a:r>
            <a:rPr lang="en-US" sz="2400" b="1" dirty="0" smtClean="0"/>
            <a:t>Chronometry</a:t>
          </a:r>
          <a:endParaRPr lang="en-US" sz="2400" b="1" dirty="0">
            <a:cs typeface="B Lotus" panose="00000400000000000000" pitchFamily="2" charset="-78"/>
          </a:endParaRPr>
        </a:p>
      </dgm:t>
    </dgm:pt>
    <dgm:pt modelId="{49FC34B1-6C9B-4147-8E74-03E54AE28986}" type="parTrans" cxnId="{A4A196EC-1520-4475-94F1-989CB28434A0}">
      <dgm:prSet/>
      <dgm:spPr/>
      <dgm:t>
        <a:bodyPr/>
        <a:lstStyle/>
        <a:p>
          <a:endParaRPr lang="en-US"/>
        </a:p>
      </dgm:t>
    </dgm:pt>
    <dgm:pt modelId="{02BB5E8E-C10F-460C-9838-9E78A2AA71CE}" type="sibTrans" cxnId="{A4A196EC-1520-4475-94F1-989CB28434A0}">
      <dgm:prSet/>
      <dgm:spPr/>
      <dgm:t>
        <a:bodyPr/>
        <a:lstStyle/>
        <a:p>
          <a:endParaRPr lang="en-US"/>
        </a:p>
      </dgm:t>
    </dgm:pt>
    <dgm:pt modelId="{381BE169-4608-484D-819D-EECD7CD854ED}" type="pres">
      <dgm:prSet presAssocID="{8D0AE08C-F476-4D97-84E6-5B52295C2CE1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1CEC871-EF78-4FAD-86B6-985B97131E35}" type="pres">
      <dgm:prSet presAssocID="{271645A3-FAB7-4973-B6A8-86E9A5CC3036}" presName="Parent" presStyleLbl="node1" presStyleIdx="0" presStyleCnt="2" custScaleX="133485" custScaleY="129291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6E58CCBD-CAAC-4C10-B17B-5FBED79C3297}" type="pres">
      <dgm:prSet presAssocID="{2B04BA23-F8E7-4209-8641-1A287E1E6C76}" presName="Accent" presStyleLbl="node1" presStyleIdx="1" presStyleCnt="2" custLinFactNeighborX="7034" custLinFactNeighborY="-1820"/>
      <dgm:spPr/>
      <dgm:t>
        <a:bodyPr/>
        <a:lstStyle/>
        <a:p>
          <a:endParaRPr lang="en-US"/>
        </a:p>
      </dgm:t>
    </dgm:pt>
    <dgm:pt modelId="{9921E384-1293-4782-8778-370F6761F289}" type="pres">
      <dgm:prSet presAssocID="{2B04BA23-F8E7-4209-8641-1A287E1E6C76}" presName="Image1" presStyleLbl="fgImgPlace1" presStyleIdx="0" presStyleCnt="2" custLinFactNeighborX="1707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CB39953-8D6B-41E4-9478-75F4E5C40C17}" type="pres">
      <dgm:prSet presAssocID="{2B04BA23-F8E7-4209-8641-1A287E1E6C76}" presName="Child1" presStyleLbl="revTx" presStyleIdx="0" presStyleCnt="2" custLinFactNeighborX="6600" custLinFactNeighborY="-35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0FB702-E9F4-4C0D-9974-8F5DE95A2B57}" type="pres">
      <dgm:prSet presAssocID="{5DDA3197-185A-4BE0-B41C-C4CF1F2CD27C}" presName="Image2" presStyleCnt="0"/>
      <dgm:spPr/>
      <dgm:t>
        <a:bodyPr/>
        <a:lstStyle/>
        <a:p>
          <a:endParaRPr lang="en-US"/>
        </a:p>
      </dgm:t>
    </dgm:pt>
    <dgm:pt modelId="{FA2CB87E-FEAC-4737-BFA4-4ED37CA829F0}" type="pres">
      <dgm:prSet presAssocID="{5DDA3197-185A-4BE0-B41C-C4CF1F2CD27C}" presName="Image" presStyleLbl="fgImgPlace1" presStyleIdx="1" presStyleCnt="2" custLinFactNeighborX="17930" custLinFactNeighborY="-170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7686E92-3A76-4D9F-B0D3-06F4D7D88EF2}" type="pres">
      <dgm:prSet presAssocID="{5DDA3197-185A-4BE0-B41C-C4CF1F2CD27C}" presName="Child2" presStyleLbl="revTx" presStyleIdx="1" presStyleCnt="2" custLinFactNeighborX="6599" custLinFactNeighborY="-17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DBF75D-1175-41A8-A81D-689373EA42E8}" type="presOf" srcId="{5DDA3197-185A-4BE0-B41C-C4CF1F2CD27C}" destId="{67686E92-3A76-4D9F-B0D3-06F4D7D88EF2}" srcOrd="0" destOrd="0" presId="urn:microsoft.com/office/officeart/2011/layout/RadialPictureList"/>
    <dgm:cxn modelId="{FA282586-0D06-474E-AC95-4A12BC7E1987}" srcId="{8D0AE08C-F476-4D97-84E6-5B52295C2CE1}" destId="{271645A3-FAB7-4973-B6A8-86E9A5CC3036}" srcOrd="0" destOrd="0" parTransId="{51630024-33F2-436E-9FB0-549010E37E49}" sibTransId="{A2A6D8FC-E086-4873-BEF1-DF15BD76B470}"/>
    <dgm:cxn modelId="{8A7FE988-2453-48B7-A739-B8FF9B156C81}" srcId="{271645A3-FAB7-4973-B6A8-86E9A5CC3036}" destId="{2B04BA23-F8E7-4209-8641-1A287E1E6C76}" srcOrd="0" destOrd="0" parTransId="{89E1C5B9-287A-447A-9276-0C7C79FB34B4}" sibTransId="{6A60F16C-B214-4E7B-B694-1D502345F0EE}"/>
    <dgm:cxn modelId="{A4A196EC-1520-4475-94F1-989CB28434A0}" srcId="{271645A3-FAB7-4973-B6A8-86E9A5CC3036}" destId="{5DDA3197-185A-4BE0-B41C-C4CF1F2CD27C}" srcOrd="1" destOrd="0" parTransId="{49FC34B1-6C9B-4147-8E74-03E54AE28986}" sibTransId="{02BB5E8E-C10F-460C-9838-9E78A2AA71CE}"/>
    <dgm:cxn modelId="{0578752B-D87D-43E1-B843-5AAE572584FA}" type="presOf" srcId="{2B04BA23-F8E7-4209-8641-1A287E1E6C76}" destId="{ECB39953-8D6B-41E4-9478-75F4E5C40C17}" srcOrd="0" destOrd="0" presId="urn:microsoft.com/office/officeart/2011/layout/RadialPictureList"/>
    <dgm:cxn modelId="{BF0B0A35-D339-4C08-8FD8-D0359DDF30C8}" type="presOf" srcId="{8D0AE08C-F476-4D97-84E6-5B52295C2CE1}" destId="{381BE169-4608-484D-819D-EECD7CD854ED}" srcOrd="0" destOrd="0" presId="urn:microsoft.com/office/officeart/2011/layout/RadialPictureList"/>
    <dgm:cxn modelId="{F3673FCA-4162-4CC4-BEE8-28445AC7CF52}" type="presOf" srcId="{271645A3-FAB7-4973-B6A8-86E9A5CC3036}" destId="{71CEC871-EF78-4FAD-86B6-985B97131E35}" srcOrd="0" destOrd="0" presId="urn:microsoft.com/office/officeart/2011/layout/RadialPictureList"/>
    <dgm:cxn modelId="{9CA87438-0872-4F20-9D4A-23DAE350B72A}" type="presParOf" srcId="{381BE169-4608-484D-819D-EECD7CD854ED}" destId="{71CEC871-EF78-4FAD-86B6-985B97131E35}" srcOrd="0" destOrd="0" presId="urn:microsoft.com/office/officeart/2011/layout/RadialPictureList"/>
    <dgm:cxn modelId="{4461269D-AA16-4F34-A523-C8CB6F23AD75}" type="presParOf" srcId="{381BE169-4608-484D-819D-EECD7CD854ED}" destId="{6E58CCBD-CAAC-4C10-B17B-5FBED79C3297}" srcOrd="1" destOrd="0" presId="urn:microsoft.com/office/officeart/2011/layout/RadialPictureList"/>
    <dgm:cxn modelId="{6AF4CB13-3AB3-4166-9AC4-EDC16D9A2A55}" type="presParOf" srcId="{381BE169-4608-484D-819D-EECD7CD854ED}" destId="{9921E384-1293-4782-8778-370F6761F289}" srcOrd="2" destOrd="0" presId="urn:microsoft.com/office/officeart/2011/layout/RadialPictureList"/>
    <dgm:cxn modelId="{D00ADBDE-E6C4-4F49-8A48-AB813DD597FE}" type="presParOf" srcId="{381BE169-4608-484D-819D-EECD7CD854ED}" destId="{ECB39953-8D6B-41E4-9478-75F4E5C40C17}" srcOrd="3" destOrd="0" presId="urn:microsoft.com/office/officeart/2011/layout/RadialPictureList"/>
    <dgm:cxn modelId="{BFD7FEA2-E0B1-4A0B-815C-FF32F94DF1CC}" type="presParOf" srcId="{381BE169-4608-484D-819D-EECD7CD854ED}" destId="{180FB702-E9F4-4C0D-9974-8F5DE95A2B57}" srcOrd="4" destOrd="0" presId="urn:microsoft.com/office/officeart/2011/layout/RadialPictureList"/>
    <dgm:cxn modelId="{51BE5651-58E4-471A-A565-C86ADF0DEF75}" type="presParOf" srcId="{180FB702-E9F4-4C0D-9974-8F5DE95A2B57}" destId="{FA2CB87E-FEAC-4737-BFA4-4ED37CA829F0}" srcOrd="0" destOrd="0" presId="urn:microsoft.com/office/officeart/2011/layout/RadialPictureList"/>
    <dgm:cxn modelId="{388BC0A6-F64B-414A-A065-66A4B0225CE7}" type="presParOf" srcId="{381BE169-4608-484D-819D-EECD7CD854ED}" destId="{67686E92-3A76-4D9F-B0D3-06F4D7D88EF2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0AE08C-F476-4D97-84E6-5B52295C2CE1}" type="doc">
      <dgm:prSet loTypeId="urn:microsoft.com/office/officeart/2011/layout/RadialPictureList" loCatId="picture" qsTypeId="urn:microsoft.com/office/officeart/2005/8/quickstyle/3d7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1645A3-FAB7-4973-B6A8-86E9A5CC3036}">
      <dgm:prSet phldrT="[Text]" custT="1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>
        <a:solidFill>
          <a:srgbClr val="CC0000"/>
        </a:solidFill>
      </dgm:spPr>
      <dgm:t>
        <a:bodyPr/>
        <a:lstStyle/>
        <a:p>
          <a:r>
            <a:rPr lang="en-US" sz="7200" b="1" i="0" u="non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Lotus" panose="00000400000000000000" pitchFamily="2" charset="-78"/>
            </a:rPr>
            <a:t>What</a:t>
          </a:r>
          <a:endParaRPr lang="en-US" sz="7200" b="1" i="0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Lotus" panose="00000400000000000000" pitchFamily="2" charset="-78"/>
          </a:endParaRPr>
        </a:p>
      </dgm:t>
    </dgm:pt>
    <dgm:pt modelId="{51630024-33F2-436E-9FB0-549010E37E49}" type="parTrans" cxnId="{FA282586-0D06-474E-AC95-4A12BC7E1987}">
      <dgm:prSet/>
      <dgm:spPr/>
      <dgm:t>
        <a:bodyPr/>
        <a:lstStyle/>
        <a:p>
          <a:endParaRPr lang="en-US"/>
        </a:p>
      </dgm:t>
    </dgm:pt>
    <dgm:pt modelId="{A2A6D8FC-E086-4873-BEF1-DF15BD76B470}" type="sibTrans" cxnId="{FA282586-0D06-474E-AC95-4A12BC7E1987}">
      <dgm:prSet/>
      <dgm:spPr/>
      <dgm:t>
        <a:bodyPr/>
        <a:lstStyle/>
        <a:p>
          <a:endParaRPr lang="en-US"/>
        </a:p>
      </dgm:t>
    </dgm:pt>
    <dgm:pt modelId="{2B04BA23-F8E7-4209-8641-1A287E1E6C76}">
      <dgm:prSet phldrT="[Text]" custT="1"/>
      <dgm:spPr/>
      <dgm:t>
        <a:bodyPr/>
        <a:lstStyle/>
        <a:p>
          <a:pPr algn="ctr"/>
          <a:r>
            <a:rPr lang="en-US" sz="3200" b="1" dirty="0" smtClean="0">
              <a:cs typeface="B Lotus" panose="00000400000000000000" pitchFamily="2" charset="-78"/>
            </a:rPr>
            <a:t>Type Of Injury</a:t>
          </a:r>
          <a:endParaRPr lang="en-US" sz="3200" b="1" dirty="0">
            <a:cs typeface="B Lotus" panose="00000400000000000000" pitchFamily="2" charset="-78"/>
          </a:endParaRPr>
        </a:p>
      </dgm:t>
    </dgm:pt>
    <dgm:pt modelId="{89E1C5B9-287A-447A-9276-0C7C79FB34B4}" type="parTrans" cxnId="{8A7FE988-2453-48B7-A739-B8FF9B156C81}">
      <dgm:prSet/>
      <dgm:spPr/>
      <dgm:t>
        <a:bodyPr/>
        <a:lstStyle/>
        <a:p>
          <a:endParaRPr lang="en-US"/>
        </a:p>
      </dgm:t>
    </dgm:pt>
    <dgm:pt modelId="{6A60F16C-B214-4E7B-B694-1D502345F0EE}" type="sibTrans" cxnId="{8A7FE988-2453-48B7-A739-B8FF9B156C81}">
      <dgm:prSet/>
      <dgm:spPr/>
      <dgm:t>
        <a:bodyPr/>
        <a:lstStyle/>
        <a:p>
          <a:endParaRPr lang="en-US"/>
        </a:p>
      </dgm:t>
    </dgm:pt>
    <dgm:pt modelId="{7E833A7B-ED52-4366-A657-0D1C1DE4BC96}">
      <dgm:prSet custT="1"/>
      <dgm:spPr/>
      <dgm:t>
        <a:bodyPr/>
        <a:lstStyle/>
        <a:p>
          <a:pPr algn="ctr"/>
          <a:r>
            <a:rPr lang="en-US" sz="3200" b="1" dirty="0" smtClean="0"/>
            <a:t>Clinical Outcome</a:t>
          </a:r>
          <a:endParaRPr lang="en-US" sz="3200" b="1" dirty="0"/>
        </a:p>
      </dgm:t>
    </dgm:pt>
    <dgm:pt modelId="{5864703F-83E9-4ED8-BDA2-3D21050A3765}" type="parTrans" cxnId="{4AB25E22-9944-41B9-BDD4-09FC3C39B9BB}">
      <dgm:prSet/>
      <dgm:spPr/>
      <dgm:t>
        <a:bodyPr/>
        <a:lstStyle/>
        <a:p>
          <a:endParaRPr lang="en-US"/>
        </a:p>
      </dgm:t>
    </dgm:pt>
    <dgm:pt modelId="{68F21E90-7371-4898-BE4B-3E3123DFB120}" type="sibTrans" cxnId="{4AB25E22-9944-41B9-BDD4-09FC3C39B9BB}">
      <dgm:prSet/>
      <dgm:spPr/>
      <dgm:t>
        <a:bodyPr/>
        <a:lstStyle/>
        <a:p>
          <a:endParaRPr lang="en-US"/>
        </a:p>
      </dgm:t>
    </dgm:pt>
    <dgm:pt modelId="{A601602E-7C5F-4D39-8BAB-30DDEB50D76B}">
      <dgm:prSet custT="1"/>
      <dgm:spPr/>
      <dgm:t>
        <a:bodyPr/>
        <a:lstStyle/>
        <a:p>
          <a:pPr algn="ctr"/>
          <a:r>
            <a:rPr lang="en-US" sz="3200" b="1" dirty="0" smtClean="0"/>
            <a:t>Time loss</a:t>
          </a:r>
          <a:endParaRPr lang="en-US" sz="3200" b="1" dirty="0"/>
        </a:p>
      </dgm:t>
    </dgm:pt>
    <dgm:pt modelId="{F6748A54-8B60-4A23-99CC-FF3FFC55BAB7}" type="sibTrans" cxnId="{00990961-19E8-42DB-9EE7-AC558A6757E0}">
      <dgm:prSet/>
      <dgm:spPr/>
      <dgm:t>
        <a:bodyPr/>
        <a:lstStyle/>
        <a:p>
          <a:endParaRPr lang="en-US"/>
        </a:p>
      </dgm:t>
    </dgm:pt>
    <dgm:pt modelId="{0F20598B-6574-4905-8280-C9A80E5B2B6F}" type="parTrans" cxnId="{00990961-19E8-42DB-9EE7-AC558A6757E0}">
      <dgm:prSet/>
      <dgm:spPr/>
      <dgm:t>
        <a:bodyPr/>
        <a:lstStyle/>
        <a:p>
          <a:endParaRPr lang="en-US"/>
        </a:p>
      </dgm:t>
    </dgm:pt>
    <dgm:pt modelId="{381BE169-4608-484D-819D-EECD7CD854ED}" type="pres">
      <dgm:prSet presAssocID="{8D0AE08C-F476-4D97-84E6-5B52295C2CE1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1CEC871-EF78-4FAD-86B6-985B97131E35}" type="pres">
      <dgm:prSet presAssocID="{271645A3-FAB7-4973-B6A8-86E9A5CC3036}" presName="Parent" presStyleLbl="node1" presStyleIdx="0" presStyleCnt="2" custScaleX="129681" custScaleY="134357" custLinFactNeighborX="-19328" custLinFactNeighborY="-348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6E58CCBD-CAAC-4C10-B17B-5FBED79C3297}" type="pres">
      <dgm:prSet presAssocID="{2B04BA23-F8E7-4209-8641-1A287E1E6C76}" presName="Accent" presStyleLbl="node1" presStyleIdx="1" presStyleCnt="2"/>
      <dgm:spPr/>
      <dgm:t>
        <a:bodyPr/>
        <a:lstStyle/>
        <a:p>
          <a:endParaRPr lang="en-US"/>
        </a:p>
      </dgm:t>
    </dgm:pt>
    <dgm:pt modelId="{9921E384-1293-4782-8778-370F6761F289}" type="pres">
      <dgm:prSet presAssocID="{2B04BA23-F8E7-4209-8641-1A287E1E6C76}" presName="Image1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CB39953-8D6B-41E4-9478-75F4E5C40C17}" type="pres">
      <dgm:prSet presAssocID="{2B04BA23-F8E7-4209-8641-1A287E1E6C76}" presName="Child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135ABA-5671-4EA3-ABE5-835851E24219}" type="pres">
      <dgm:prSet presAssocID="{A601602E-7C5F-4D39-8BAB-30DDEB50D76B}" presName="Image2" presStyleCnt="0"/>
      <dgm:spPr/>
      <dgm:t>
        <a:bodyPr/>
        <a:lstStyle/>
        <a:p>
          <a:endParaRPr lang="en-US"/>
        </a:p>
      </dgm:t>
    </dgm:pt>
    <dgm:pt modelId="{C94A7AC9-2011-496C-8614-B138083A8234}" type="pres">
      <dgm:prSet presAssocID="{A601602E-7C5F-4D39-8BAB-30DDEB50D76B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t>
        <a:bodyPr/>
        <a:lstStyle/>
        <a:p>
          <a:endParaRPr lang="en-US"/>
        </a:p>
      </dgm:t>
    </dgm:pt>
    <dgm:pt modelId="{7BB893F3-09DC-462E-8555-CF19CD3BE2F5}" type="pres">
      <dgm:prSet presAssocID="{A601602E-7C5F-4D39-8BAB-30DDEB50D76B}" presName="Child2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CB7BB1-B89C-4CC1-8F36-1391275BB501}" type="pres">
      <dgm:prSet presAssocID="{7E833A7B-ED52-4366-A657-0D1C1DE4BC96}" presName="Image3" presStyleCnt="0"/>
      <dgm:spPr/>
      <dgm:t>
        <a:bodyPr/>
        <a:lstStyle/>
        <a:p>
          <a:endParaRPr lang="en-US"/>
        </a:p>
      </dgm:t>
    </dgm:pt>
    <dgm:pt modelId="{87C2BB7E-EEE6-45A7-973A-BE0B0B292BCB}" type="pres">
      <dgm:prSet presAssocID="{7E833A7B-ED52-4366-A657-0D1C1DE4BC96}" presName="Image" presStyleLbl="fgImgPlace1" presStyleIdx="2" presStyleCnt="3" custLinFactNeighborY="3914"/>
      <dgm:spPr>
        <a:blipFill>
          <a:blip xmlns:r="http://schemas.openxmlformats.org/officeDocument/2006/relationships" r:embed="rId3"/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949032C5-5D0A-436E-A3DF-CF026F003C29}" type="pres">
      <dgm:prSet presAssocID="{7E833A7B-ED52-4366-A657-0D1C1DE4BC96}" presName="Child3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7F8482-67A0-45A8-BBE9-9BEA809AADCE}" type="presOf" srcId="{2B04BA23-F8E7-4209-8641-1A287E1E6C76}" destId="{ECB39953-8D6B-41E4-9478-75F4E5C40C17}" srcOrd="0" destOrd="0" presId="urn:microsoft.com/office/officeart/2011/layout/RadialPictureList"/>
    <dgm:cxn modelId="{FA282586-0D06-474E-AC95-4A12BC7E1987}" srcId="{8D0AE08C-F476-4D97-84E6-5B52295C2CE1}" destId="{271645A3-FAB7-4973-B6A8-86E9A5CC3036}" srcOrd="0" destOrd="0" parTransId="{51630024-33F2-436E-9FB0-549010E37E49}" sibTransId="{A2A6D8FC-E086-4873-BEF1-DF15BD76B470}"/>
    <dgm:cxn modelId="{FDCE6C15-D120-434D-894B-DCA15DADDF43}" type="presOf" srcId="{A601602E-7C5F-4D39-8BAB-30DDEB50D76B}" destId="{7BB893F3-09DC-462E-8555-CF19CD3BE2F5}" srcOrd="0" destOrd="0" presId="urn:microsoft.com/office/officeart/2011/layout/RadialPictureList"/>
    <dgm:cxn modelId="{8A7FE988-2453-48B7-A739-B8FF9B156C81}" srcId="{271645A3-FAB7-4973-B6A8-86E9A5CC3036}" destId="{2B04BA23-F8E7-4209-8641-1A287E1E6C76}" srcOrd="0" destOrd="0" parTransId="{89E1C5B9-287A-447A-9276-0C7C79FB34B4}" sibTransId="{6A60F16C-B214-4E7B-B694-1D502345F0EE}"/>
    <dgm:cxn modelId="{19A906BC-EDBD-49ED-BE00-A94994092A43}" type="presOf" srcId="{8D0AE08C-F476-4D97-84E6-5B52295C2CE1}" destId="{381BE169-4608-484D-819D-EECD7CD854ED}" srcOrd="0" destOrd="0" presId="urn:microsoft.com/office/officeart/2011/layout/RadialPictureList"/>
    <dgm:cxn modelId="{4AB25E22-9944-41B9-BDD4-09FC3C39B9BB}" srcId="{271645A3-FAB7-4973-B6A8-86E9A5CC3036}" destId="{7E833A7B-ED52-4366-A657-0D1C1DE4BC96}" srcOrd="2" destOrd="0" parTransId="{5864703F-83E9-4ED8-BDA2-3D21050A3765}" sibTransId="{68F21E90-7371-4898-BE4B-3E3123DFB120}"/>
    <dgm:cxn modelId="{D896230A-5FE3-4C3A-8E4C-77AD8B4968E1}" type="presOf" srcId="{271645A3-FAB7-4973-B6A8-86E9A5CC3036}" destId="{71CEC871-EF78-4FAD-86B6-985B97131E35}" srcOrd="0" destOrd="0" presId="urn:microsoft.com/office/officeart/2011/layout/RadialPictureList"/>
    <dgm:cxn modelId="{68237B55-24AC-4B9F-A909-32B0D7007EDB}" type="presOf" srcId="{7E833A7B-ED52-4366-A657-0D1C1DE4BC96}" destId="{949032C5-5D0A-436E-A3DF-CF026F003C29}" srcOrd="0" destOrd="0" presId="urn:microsoft.com/office/officeart/2011/layout/RadialPictureList"/>
    <dgm:cxn modelId="{00990961-19E8-42DB-9EE7-AC558A6757E0}" srcId="{271645A3-FAB7-4973-B6A8-86E9A5CC3036}" destId="{A601602E-7C5F-4D39-8BAB-30DDEB50D76B}" srcOrd="1" destOrd="0" parTransId="{0F20598B-6574-4905-8280-C9A80E5B2B6F}" sibTransId="{F6748A54-8B60-4A23-99CC-FF3FFC55BAB7}"/>
    <dgm:cxn modelId="{31C648B1-FA6F-4050-9C05-D3BD94BD9AE6}" type="presParOf" srcId="{381BE169-4608-484D-819D-EECD7CD854ED}" destId="{71CEC871-EF78-4FAD-86B6-985B97131E35}" srcOrd="0" destOrd="0" presId="urn:microsoft.com/office/officeart/2011/layout/RadialPictureList"/>
    <dgm:cxn modelId="{DB7275B3-31E6-4B6E-9AEB-81D3EBCE4CC1}" type="presParOf" srcId="{381BE169-4608-484D-819D-EECD7CD854ED}" destId="{6E58CCBD-CAAC-4C10-B17B-5FBED79C3297}" srcOrd="1" destOrd="0" presId="urn:microsoft.com/office/officeart/2011/layout/RadialPictureList"/>
    <dgm:cxn modelId="{F7AD0D68-DC8A-45D4-B0F5-B88645914499}" type="presParOf" srcId="{381BE169-4608-484D-819D-EECD7CD854ED}" destId="{9921E384-1293-4782-8778-370F6761F289}" srcOrd="2" destOrd="0" presId="urn:microsoft.com/office/officeart/2011/layout/RadialPictureList"/>
    <dgm:cxn modelId="{22213DF4-645B-4D54-AC63-24BBE4DBD101}" type="presParOf" srcId="{381BE169-4608-484D-819D-EECD7CD854ED}" destId="{ECB39953-8D6B-41E4-9478-75F4E5C40C17}" srcOrd="3" destOrd="0" presId="urn:microsoft.com/office/officeart/2011/layout/RadialPictureList"/>
    <dgm:cxn modelId="{54AF2C4D-6F32-4144-B119-B3A7317C7E65}" type="presParOf" srcId="{381BE169-4608-484D-819D-EECD7CD854ED}" destId="{92135ABA-5671-4EA3-ABE5-835851E24219}" srcOrd="4" destOrd="0" presId="urn:microsoft.com/office/officeart/2011/layout/RadialPictureList"/>
    <dgm:cxn modelId="{49531493-A7C3-4223-B7B4-B0C97D97C0FF}" type="presParOf" srcId="{92135ABA-5671-4EA3-ABE5-835851E24219}" destId="{C94A7AC9-2011-496C-8614-B138083A8234}" srcOrd="0" destOrd="0" presId="urn:microsoft.com/office/officeart/2011/layout/RadialPictureList"/>
    <dgm:cxn modelId="{0B262E19-159E-422B-B507-E7E48D0D7885}" type="presParOf" srcId="{381BE169-4608-484D-819D-EECD7CD854ED}" destId="{7BB893F3-09DC-462E-8555-CF19CD3BE2F5}" srcOrd="5" destOrd="0" presId="urn:microsoft.com/office/officeart/2011/layout/RadialPictureList"/>
    <dgm:cxn modelId="{056C55CD-3FB3-45B2-9C01-4C9775F601A6}" type="presParOf" srcId="{381BE169-4608-484D-819D-EECD7CD854ED}" destId="{C8CB7BB1-B89C-4CC1-8F36-1391275BB501}" srcOrd="6" destOrd="0" presId="urn:microsoft.com/office/officeart/2011/layout/RadialPictureList"/>
    <dgm:cxn modelId="{7110F47B-3961-44EC-81BF-CBF258427BAA}" type="presParOf" srcId="{C8CB7BB1-B89C-4CC1-8F36-1391275BB501}" destId="{87C2BB7E-EEE6-45A7-973A-BE0B0B292BCB}" srcOrd="0" destOrd="0" presId="urn:microsoft.com/office/officeart/2011/layout/RadialPictureList"/>
    <dgm:cxn modelId="{DAF15D9A-D932-42A0-9387-823EF6592BD0}" type="presParOf" srcId="{381BE169-4608-484D-819D-EECD7CD854ED}" destId="{949032C5-5D0A-436E-A3DF-CF026F003C29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EC871-EF78-4FAD-86B6-985B97131E35}">
      <dsp:nvSpPr>
        <dsp:cNvPr id="0" name=""/>
        <dsp:cNvSpPr/>
      </dsp:nvSpPr>
      <dsp:spPr>
        <a:xfrm>
          <a:off x="1388256" y="1692670"/>
          <a:ext cx="2692139" cy="2692181"/>
        </a:xfrm>
        <a:prstGeom prst="ellipse">
          <a:avLst/>
        </a:prstGeom>
        <a:solidFill>
          <a:srgbClr val="00FF00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  <a:sp3d extrusionH="50600"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000" b="1" kern="1200" dirty="0" smtClean="0"/>
            <a:t>Where</a:t>
          </a:r>
          <a:endParaRPr lang="en-US" sz="5000" b="1" kern="1200" dirty="0"/>
        </a:p>
      </dsp:txBody>
      <dsp:txXfrm>
        <a:off x="1782511" y="2086931"/>
        <a:ext cx="1903629" cy="1903659"/>
      </dsp:txXfrm>
    </dsp:sp>
    <dsp:sp modelId="{6E58CCBD-CAAC-4C10-B17B-5FBED79C3297}">
      <dsp:nvSpPr>
        <dsp:cNvPr id="0" name=""/>
        <dsp:cNvSpPr/>
      </dsp:nvSpPr>
      <dsp:spPr>
        <a:xfrm>
          <a:off x="0" y="195820"/>
          <a:ext cx="5426465" cy="5657031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21E384-1293-4782-8778-370F6761F289}">
      <dsp:nvSpPr>
        <dsp:cNvPr id="0" name=""/>
        <dsp:cNvSpPr/>
      </dsp:nvSpPr>
      <dsp:spPr>
        <a:xfrm>
          <a:off x="4321016" y="1092459"/>
          <a:ext cx="1442161" cy="14425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B39953-8D6B-41E4-9478-75F4E5C40C17}">
      <dsp:nvSpPr>
        <dsp:cNvPr id="0" name=""/>
        <dsp:cNvSpPr/>
      </dsp:nvSpPr>
      <dsp:spPr>
        <a:xfrm>
          <a:off x="5881925" y="1111128"/>
          <a:ext cx="1930434" cy="1396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/>
            <a:t>Anatomical Location</a:t>
          </a:r>
          <a:endParaRPr lang="en-US" sz="2400" b="1" kern="1200" dirty="0"/>
        </a:p>
      </dsp:txBody>
      <dsp:txXfrm>
        <a:off x="5881925" y="1111128"/>
        <a:ext cx="1930434" cy="1396155"/>
      </dsp:txXfrm>
    </dsp:sp>
    <dsp:sp modelId="{FA2CB87E-FEAC-4737-BFA4-4ED37CA829F0}">
      <dsp:nvSpPr>
        <dsp:cNvPr id="0" name=""/>
        <dsp:cNvSpPr/>
      </dsp:nvSpPr>
      <dsp:spPr>
        <a:xfrm>
          <a:off x="4321016" y="3377334"/>
          <a:ext cx="1442161" cy="144254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686E92-3A76-4D9F-B0D3-06F4D7D88EF2}">
      <dsp:nvSpPr>
        <dsp:cNvPr id="0" name=""/>
        <dsp:cNvSpPr/>
      </dsp:nvSpPr>
      <dsp:spPr>
        <a:xfrm>
          <a:off x="5881925" y="3396002"/>
          <a:ext cx="1930434" cy="13961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/>
            <a:t>Environmental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/>
            <a:t>Location</a:t>
          </a:r>
          <a:endParaRPr lang="en-US" sz="2400" b="1" kern="1200" dirty="0"/>
        </a:p>
      </dsp:txBody>
      <dsp:txXfrm>
        <a:off x="5881925" y="3396002"/>
        <a:ext cx="1930434" cy="13961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EC871-EF78-4FAD-86B6-985B97131E35}">
      <dsp:nvSpPr>
        <dsp:cNvPr id="0" name=""/>
        <dsp:cNvSpPr/>
      </dsp:nvSpPr>
      <dsp:spPr>
        <a:xfrm>
          <a:off x="924623" y="1215176"/>
          <a:ext cx="3544151" cy="3432850"/>
        </a:xfrm>
        <a:prstGeom prst="ellipse">
          <a:avLst/>
        </a:prstGeom>
        <a:solidFill>
          <a:srgbClr val="FF66FF"/>
        </a:solidFill>
        <a:ln w="12700" cap="flat" cmpd="sng" algn="ctr">
          <a:solidFill>
            <a:schemeClr val="accent3">
              <a:shade val="50000"/>
            </a:schemeClr>
          </a:solidFill>
          <a:prstDash val="solid"/>
          <a:miter lim="800000"/>
        </a:ln>
        <a:effectLst/>
        <a:sp3d extrusionH="50600"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Lotus" panose="00000400000000000000" pitchFamily="2" charset="-78"/>
            </a:rPr>
            <a:t>when</a:t>
          </a:r>
          <a:endParaRPr lang="en-US" sz="6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Lotus" panose="00000400000000000000" pitchFamily="2" charset="-78"/>
          </a:endParaRPr>
        </a:p>
      </dsp:txBody>
      <dsp:txXfrm>
        <a:off x="1443652" y="1717905"/>
        <a:ext cx="2506093" cy="2427392"/>
      </dsp:txXfrm>
    </dsp:sp>
    <dsp:sp modelId="{6E58CCBD-CAAC-4C10-B17B-5FBED79C3297}">
      <dsp:nvSpPr>
        <dsp:cNvPr id="0" name=""/>
        <dsp:cNvSpPr/>
      </dsp:nvSpPr>
      <dsp:spPr>
        <a:xfrm>
          <a:off x="376445" y="26240"/>
          <a:ext cx="5351792" cy="5579186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21E384-1293-4782-8778-370F6761F289}">
      <dsp:nvSpPr>
        <dsp:cNvPr id="0" name=""/>
        <dsp:cNvSpPr/>
      </dsp:nvSpPr>
      <dsp:spPr>
        <a:xfrm>
          <a:off x="4504444" y="1012082"/>
          <a:ext cx="1422316" cy="142269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B39953-8D6B-41E4-9478-75F4E5C40C17}">
      <dsp:nvSpPr>
        <dsp:cNvPr id="0" name=""/>
        <dsp:cNvSpPr/>
      </dsp:nvSpPr>
      <dsp:spPr>
        <a:xfrm>
          <a:off x="5800986" y="981929"/>
          <a:ext cx="1903869" cy="1376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>
              <a:cs typeface="B Lotus" panose="00000400000000000000" pitchFamily="2" charset="-78"/>
            </a:rPr>
            <a:t>Injury Onset</a:t>
          </a:r>
          <a:endParaRPr lang="en-US" sz="2400" b="1" kern="1200" dirty="0">
            <a:cs typeface="B Lotus" panose="00000400000000000000" pitchFamily="2" charset="-78"/>
          </a:endParaRPr>
        </a:p>
      </dsp:txBody>
      <dsp:txXfrm>
        <a:off x="5800986" y="981929"/>
        <a:ext cx="1903869" cy="1376943"/>
      </dsp:txXfrm>
    </dsp:sp>
    <dsp:sp modelId="{FA2CB87E-FEAC-4737-BFA4-4ED37CA829F0}">
      <dsp:nvSpPr>
        <dsp:cNvPr id="0" name=""/>
        <dsp:cNvSpPr/>
      </dsp:nvSpPr>
      <dsp:spPr>
        <a:xfrm>
          <a:off x="4516577" y="3241216"/>
          <a:ext cx="1422316" cy="142269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686E92-3A76-4D9F-B0D3-06F4D7D88EF2}">
      <dsp:nvSpPr>
        <dsp:cNvPr id="0" name=""/>
        <dsp:cNvSpPr/>
      </dsp:nvSpPr>
      <dsp:spPr>
        <a:xfrm>
          <a:off x="5800986" y="3259638"/>
          <a:ext cx="1903869" cy="1376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2400" b="1" kern="1200" dirty="0" smtClean="0"/>
            <a:t>Chronometry</a:t>
          </a:r>
          <a:endParaRPr lang="en-US" sz="2400" b="1" kern="1200" dirty="0">
            <a:cs typeface="B Lotus" panose="00000400000000000000" pitchFamily="2" charset="-78"/>
          </a:endParaRPr>
        </a:p>
      </dsp:txBody>
      <dsp:txXfrm>
        <a:off x="5800986" y="3259638"/>
        <a:ext cx="1903869" cy="1376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CEC871-EF78-4FAD-86B6-985B97131E35}">
      <dsp:nvSpPr>
        <dsp:cNvPr id="0" name=""/>
        <dsp:cNvSpPr/>
      </dsp:nvSpPr>
      <dsp:spPr>
        <a:xfrm>
          <a:off x="467557" y="1628804"/>
          <a:ext cx="3484658" cy="3610485"/>
        </a:xfrm>
        <a:prstGeom prst="ellipse">
          <a:avLst/>
        </a:prstGeom>
        <a:solidFill>
          <a:srgbClr val="CC0000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  <a:sp3d extrusionH="50600"/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3200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200" b="1" i="0" u="non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B Lotus" panose="00000400000000000000" pitchFamily="2" charset="-78"/>
            </a:rPr>
            <a:t>What</a:t>
          </a:r>
          <a:endParaRPr lang="en-US" sz="7200" b="1" i="0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  <a:cs typeface="B Lotus" panose="00000400000000000000" pitchFamily="2" charset="-78"/>
          </a:endParaRPr>
        </a:p>
      </dsp:txBody>
      <dsp:txXfrm>
        <a:off x="977873" y="2157547"/>
        <a:ext cx="2464026" cy="2552999"/>
      </dsp:txXfrm>
    </dsp:sp>
    <dsp:sp modelId="{6E58CCBD-CAAC-4C10-B17B-5FBED79C3297}">
      <dsp:nvSpPr>
        <dsp:cNvPr id="0" name=""/>
        <dsp:cNvSpPr/>
      </dsp:nvSpPr>
      <dsp:spPr>
        <a:xfrm>
          <a:off x="0" y="605683"/>
          <a:ext cx="5416750" cy="5646633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921E384-1293-4782-8778-370F6761F289}">
      <dsp:nvSpPr>
        <dsp:cNvPr id="0" name=""/>
        <dsp:cNvSpPr/>
      </dsp:nvSpPr>
      <dsp:spPr>
        <a:xfrm>
          <a:off x="3988501" y="1081694"/>
          <a:ext cx="1439489" cy="143989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CB39953-8D6B-41E4-9478-75F4E5C40C17}">
      <dsp:nvSpPr>
        <dsp:cNvPr id="0" name=""/>
        <dsp:cNvSpPr/>
      </dsp:nvSpPr>
      <dsp:spPr>
        <a:xfrm>
          <a:off x="5537176" y="1104845"/>
          <a:ext cx="1926812" cy="139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>
              <a:cs typeface="B Lotus" panose="00000400000000000000" pitchFamily="2" charset="-78"/>
            </a:rPr>
            <a:t>Type Of Injury</a:t>
          </a:r>
          <a:endParaRPr lang="en-US" sz="3200" b="1" kern="1200" dirty="0">
            <a:cs typeface="B Lotus" panose="00000400000000000000" pitchFamily="2" charset="-78"/>
          </a:endParaRPr>
        </a:p>
      </dsp:txBody>
      <dsp:txXfrm>
        <a:off x="5537176" y="1104845"/>
        <a:ext cx="1926812" cy="1393589"/>
      </dsp:txXfrm>
    </dsp:sp>
    <dsp:sp modelId="{C94A7AC9-2011-496C-8614-B138083A8234}">
      <dsp:nvSpPr>
        <dsp:cNvPr id="0" name=""/>
        <dsp:cNvSpPr/>
      </dsp:nvSpPr>
      <dsp:spPr>
        <a:xfrm>
          <a:off x="4544868" y="2719782"/>
          <a:ext cx="1439489" cy="143989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BB893F3-09DC-462E-8555-CF19CD3BE2F5}">
      <dsp:nvSpPr>
        <dsp:cNvPr id="0" name=""/>
        <dsp:cNvSpPr/>
      </dsp:nvSpPr>
      <dsp:spPr>
        <a:xfrm>
          <a:off x="6101571" y="2740110"/>
          <a:ext cx="1926812" cy="139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/>
            <a:t>Time loss</a:t>
          </a:r>
          <a:endParaRPr lang="en-US" sz="3200" b="1" kern="1200" dirty="0"/>
        </a:p>
      </dsp:txBody>
      <dsp:txXfrm>
        <a:off x="6101571" y="2740110"/>
        <a:ext cx="1926812" cy="1393589"/>
      </dsp:txXfrm>
    </dsp:sp>
    <dsp:sp modelId="{87C2BB7E-EEE6-45A7-973A-BE0B0B292BCB}">
      <dsp:nvSpPr>
        <dsp:cNvPr id="0" name=""/>
        <dsp:cNvSpPr/>
      </dsp:nvSpPr>
      <dsp:spPr>
        <a:xfrm>
          <a:off x="3988501" y="4437379"/>
          <a:ext cx="1439489" cy="1439891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l="-4000" r="-4000"/>
          </a:stretch>
        </a:blipFill>
        <a:ln>
          <a:noFill/>
        </a:ln>
        <a:effectLst/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9032C5-5D0A-436E-A3DF-CF026F003C29}">
      <dsp:nvSpPr>
        <dsp:cNvPr id="0" name=""/>
        <dsp:cNvSpPr/>
      </dsp:nvSpPr>
      <dsp:spPr>
        <a:xfrm>
          <a:off x="5537176" y="4410384"/>
          <a:ext cx="1926812" cy="13935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sz="3200" b="1" kern="1200" dirty="0" smtClean="0"/>
            <a:t>Clinical Outcome</a:t>
          </a:r>
          <a:endParaRPr lang="en-US" sz="3200" b="1" kern="1200" dirty="0"/>
        </a:p>
      </dsp:txBody>
      <dsp:txXfrm>
        <a:off x="5537176" y="4410384"/>
        <a:ext cx="1926812" cy="1393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8540750"/>
            <a:ext cx="30781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02190CC-730D-4A9D-8CC5-ECEAAE0957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1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0:50.7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2282 16197 0,'0'0'484,"0"25"-469,0-25 63,-50 0-46,50 0-17,-24 0 1,-1 0-16,25 0 218,-25 0-202,25 0-16,-25 0 15,0 0-15,25 0 16,-24 0 0,24 0-16,-25 0 15,25 0 141,-50 0-140,50 0-16,-49 0 15,49 0-15,-25 0 16,0 0-16,0 0 16,0 0-1,25 0 204,-24 0-219,-1 0 15,0 0 1,25 0-1,0 0 1,-50 0 109,50 0-125,-24 0 15,-26 0 1,25-25 0,0 25-1,25 0 16,-49 0 141,49 0-172,0-24 16,-25 24-1,25 0 1,-25 0-16,25-25 15,-25 25 17,25 0 92,-25 0-124,25 0 16,0 0 46,-24 0 32,24-50-78,-25 50-16,0 0 15,25 0 1,-25 0-16,0-25 15,25 25 1,-49 0 15,49 0 63,-25 0-94,0 0 31,0 0-15,25 0-1,-24 0 1,24 0-16,0-49 15,-50 49 1,50 0 0,-25 0-1,0 0 1,1 0 140,-1 0-141,0 0 1,0 0 15,25-25-31,0 25 16,-25 0-1,25 0-15,-24 0 16,-1 0 0,0 0 124,25 0-124,-25 0 15,0 0 62,1 0-77,-1 0 0,0 0-1,25 0-15,-25 0 31,0 0 219,1 0-234,-1 0-1,25 0-15,-25 0 16,0 0-16,25 0 47,-25 0-47,25 0 31,-24 0-16,24 0 110,-50 0-109,50 0-16,-25 0 15,25 0-15,-25 0 16,0 0-16,25 0 172,0 0-126,0 0-30,25 0 15,-25 0-31,25 0 31,-25 0-31,0 0 16,0 0-16,50 0 31,-50 0-15,25 0-16,-1 0 31,1 0-15,0 0-1,-25 0-15,25 0 16,-25 0-1,25 0-15,-25 0 47,24 0-16,1 0-15,0 0 0,-25 0-16,25 0 15,0 0 1,-25 0-1,24 0 1,1 0-16,-25 0 31,25 0-15,0 0-16,0 0 15,-1 0-15,-24 0 16,25 0 0,0 0-16,25 0 15,-26 0-15,-24 0 16,50 0-16,-50 0 15,25 0-15,-25 0 16,25 0-16,24 0 94,-24 0-94,-25 0 15,25 0 1,0 0-16,-1 0 15,1 25-15,-25-25 16,25 0-16,0 0 16,-25 25 62,-25-25 78,25 0-141,0 0-15,-25 0 16,25 24-1,-25-24-15,1 0 32,-1 0-17,25 25 16,-25-25-15,0 0 0,25 0 93,-49 0-94,24 0 1,0 0 0,0 0-16,0 0 15,25 0-15,-24 0 16,-1 0-16,25 0 140,-25 0-124,25 0-16,-25 0 15,0 0-15,1 0 16,24 0-16,-25 0 16,0 0-1,25 0-15,-25 0 94,25 0-79,-25 0 1,25 0-16,-24 0 16,-1 0-16,25 0 0,-25 0 15,25 0 1,-25 0 280,0 0-249,25 0-47,-24 0 16,24 0-1,-25 0-15,25 0 31,-25 0 125,0 0-156,-24 0 16,24 0-16,0 0 16,-25 0-16,50 0 15,-25 0 1,-24 0-16,74 0 296,-25 0-296,24 0 16,-24 0-1,25 0-15,0 0 16,0 0 0,0 0-16,0 0 15,-25 0 1,24 0-16,1 0 47,0 0-32,-25 0 1,25 0 15,-25 0-31,25 0 0,-1 0 16,1 0 15,0 0-31,0 0 62,-25 0-46,25 0-16,-1 0 31,1 0-15,0 0-1,-25 0 1,50 0-1,-50 0-15,24 0 16,-24 0 0,25 0-16,0 0 31,0 0 16,-25 0-47,49 0 31,-49 0-16,25 0 1,0 0 0,0 0-16,-25 0 0,25 0 15,-1 0 1,1 0-1,0 0-15,-25 0 78,25 0-62,0 0 0,-25 0-1,24 0-15,1 0 31,0 0-31,-25 0 32,25 0-17,-25 0 1,25 0-16,-25 25 15,49-25-15,-49 0 0,0 25 16,50-25 0,-50 0 30,25 0-14,-1 0-17,1 25 1,-25-25-16,25 0 15,-25 0 1,25 24-16,0-24 16,0 0-1,-25 0 1,0 0-16,24 0 15,1 0 1,-25 0-16,25 0 16,0 0-1,-25 25 1,25-25-16,-25 0 15,0 0 1,24 0 93,1 0-109,0 25 16,-25-25-16,25 0 15,24 0-15,-49 0 16,25 0-16,0 25 16,0-25-16,-25 0 109,25 0-94,-1 0 188,-24 0-109,0 0 15,0-25 78,0 25 0,0 0-171,0-25 15,0 25 32,0-25 46,-24 25-109,24-24 31,-25 24 156,25-25-187,0 25 16,0-50 15,0 50 78,0 0-62,0-25-16,-25 1 344,0 24-375,0 0 15,1 0-15,24 0 16,-25 0-1,-25 0-15,50 0 16,-49 0 0,49 0-1,-25 0 141,0 0-156,0 0 16,25 0-1,-25 0 1,25 0-16,-24 0 16,-26 0 93,25 0-78,0 0-15,25 0 15,-25 0-16,25 0 1,-24 0 0,24 0 46,-25 0-62,25 0 16,-25 0-16,0 0 15,25 0 94,-25 0-77,1 0-17,24 0-15,-25 0 16,0 0-16,0 0 15,0 0-15,50 0 172,-25 0-141,25 0-15,-25 0-16,25 0 15,-25 0-15,25 0 16,-1 0-16,-24 0 16,25 0-16,0 0 15,0 0-15,-25 0 16,25 0-16,-25 0 15,49 0-15,-49 0 16,25 24-16,-25-24 16,25 0-16,0 0 15,-25 0-15,25 0 16,-1 0-1,-24 0-15,25 0 16,-25 0 0,25 0-16,0 0 15,-25 25-15,25-25 16,-1 0-16,-24 0 31,25 0-15,0 0-1,0 0 1,-25 0-1,25 0-15,-25 0 16,24 0-16,1 0 16,-25 0-1,25 0 63,0 0-78,0 25 16,-25-25-16,24 0 15,-24 0-15,25 0 578,-25 25-578,0-25 15,0 0 219,0 0-218,0 0-16,-25 0 15,1 25-15,24-25 16,-25 0-16,0 0 16,0 0-16,0 0 15,25 0 1,-24 0-16,-1 0 31,0 0 0,25 0-15,-25 0-16,0 0 15,-24 0 1,24 0 0,0 0-1,0 0-15,1-25 16,24 0-1,-25 25 1,25 0 46,-25 0-46,25 0 0,-25 0-1,0 0-15,25 0 16,-25 0 31,25 0-16,-24 0-16,-1 0-15,25 0 16,0-25-16,-25 25 16,0 0-1,0 0 1,1 0-1,24 0 1,0 0-16,-25 0 16,0 0-1,25 0 16,-25 0-15,25 0-16,-25 0 16,25-25-1,-24 25-15,24 0 16,-25 0-16,25 0 31,-25 0-15,25 0 15,-25 0-16,0 0-15,25-24 16,0 24-16,-24 0 16,-1 0-1,0 0 1,25 0-16,-25 0 31,25 0-31,0 0 16,-25 0-1,25 0 1,-24 0-16,-1 0 31,25-25-31,0 25 31,-25 0-15,25 0 15,-25 0-15,0-25-1,25 25-15,-24 0 16,24 0-16,-25 0 15,25 0 1,-25 0 62,0 0-78,25 0 16,-25 0-1,25 0 1,-24 0-1,-1 0 126,25 0-141,-25 0 15,25 0 1,-50 0 0,50 0-1,0 0 297,0 25-312,0-25 16,0 25-16,0-25 47,0 0-47,25 0 31,0 24-31,-25-24 15,25 0 1,0 0-16,-25 0 16,24 0-16,1 0 31,-25 0-16,25 0-15,0 0 16,-25 0-16,25 0 31,-1 0-31,-24 25 31,0-25 1,25 0-17,-25 0 16,25 0 16,-25 0-47,25 0 31,0 0-15,-25 0-16,24 0 16,-24 0-1,25 0-15,0 0 31,0 0-31,-25 0 16,0 0-16,25 0 16,-1 0-1,-24 0-15,25 0 31,0 0-31,0 0 47,0 0 16,-1-25-48,1 25 16,0 0 16,-25 0-16,25 0-31,0-24 16,-1 24 0,-24 0 15,25 0-31,0 0 15,-25 0 1,25 0 0,-25 0-1,25 0-15,-1 0 16,-48 0 233,-1 0-249,0 0 16,0 24 0,0-24-1,1 0 1,24 0-1,-25 0-15,25 0 16,-25 0-16,0 0 31,0 0-15,25 0 31,-24 0-32,-1 0 32,25 0-31,-25 0-16,25 0 15,-50 0 1,50 0-1,-24 0 1,-1 0 31,0 0-32,0 0 1,25 0 0,-49 0-16,49 0 15,-25 0 16,0 0 1,0 0-17,-24 0 1,49 0-1,-25 0 1,0 0 31,25 0-32,-25 0 1,25 0 0,-25 0-1,1 0 1,24 0-1,-25 0 17,0 0-1,25 0-16,-25 0 438,0 0-297,1 0-125,-1 0 468,0 0-421,25 0 109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0:50.75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2282 16197 0,'0'0'484,"0"25"-469,0-25 63,-50 0-46,50 0-17,-24 0 1,-1 0-16,25 0 218,-25 0-202,25 0-16,-25 0 15,0 0-15,25 0 16,-24 0 0,24 0-16,-25 0 15,25 0 141,-50 0-140,50 0-16,-49 0 15,49 0-15,-25 0 16,0 0-16,0 0 16,0 0-1,25 0 204,-24 0-219,-1 0 15,0 0 1,25 0-1,0 0 1,-50 0 109,50 0-125,-24 0 15,-26 0 1,25-25 0,0 25-1,25 0 16,-49 0 141,49 0-172,0-24 16,-25 24-1,25 0 1,-25 0-16,25-25 15,-25 25 17,25 0 92,-25 0-124,25 0 16,0 0 46,-24 0 32,24-50-78,-25 50-16,0 0 15,25 0 1,-25 0-16,0-25 15,25 25 1,-49 0 15,49 0 63,-25 0-94,0 0 31,0 0-15,25 0-1,-24 0 1,24 0-16,0-49 15,-50 49 1,50 0 0,-25 0-1,0 0 1,1 0 140,-1 0-141,0 0 1,0 0 15,25-25-31,0 25 16,-25 0-1,25 0-15,-24 0 16,-1 0 0,0 0 124,25 0-124,-25 0 15,0 0 62,1 0-77,-1 0 0,0 0-1,25 0-15,-25 0 31,0 0 219,1 0-234,-1 0-1,25 0-15,-25 0 16,0 0-16,25 0 47,-25 0-47,25 0 31,-24 0-16,24 0 110,-50 0-109,50 0-16,-25 0 15,25 0-15,-25 0 16,0 0-16,25 0 172,0 0-126,0 0-30,25 0 15,-25 0-31,25 0 31,-25 0-31,0 0 16,0 0-16,50 0 31,-50 0-15,25 0-16,-1 0 31,1 0-15,0 0-1,-25 0-15,25 0 16,-25 0-1,25 0-15,-25 0 47,24 0-16,1 0-15,0 0 0,-25 0-16,25 0 15,0 0 1,-25 0-1,24 0 1,1 0-16,-25 0 31,25 0-15,0 0-16,0 0 15,-1 0-15,-24 0 16,25 0 0,0 0-16,25 0 15,-26 0-15,-24 0 16,50 0-16,-50 0 15,25 0-15,-25 0 16,25 0-16,24 0 94,-24 0-94,-25 0 15,25 0 1,0 0-16,-1 0 15,1 25-15,-25-25 16,25 0-16,0 0 16,-25 25 62,-25-25 78,25 0-141,0 0-15,-25 0 16,25 24-1,-25-24-15,1 0 32,-1 0-17,25 25 16,-25-25-15,0 0 0,25 0 93,-49 0-94,24 0 1,0 0 0,0 0-16,0 0 15,25 0-15,-24 0 16,-1 0-16,25 0 140,-25 0-124,25 0-16,-25 0 15,0 0-15,1 0 16,24 0-16,-25 0 16,0 0-1,25 0-15,-25 0 94,25 0-79,-25 0 1,25 0-16,-24 0 16,-1 0-16,25 0 0,-25 0 15,25 0 1,-25 0 280,0 0-249,25 0-47,-24 0 16,24 0-1,-25 0-15,25 0 31,-25 0 125,0 0-156,-24 0 16,24 0-16,0 0 16,-25 0-16,50 0 15,-25 0 1,-24 0-16,74 0 296,-25 0-296,24 0 16,-24 0-1,25 0-15,0 0 16,0 0 0,0 0-16,0 0 15,-25 0 1,24 0-16,1 0 47,0 0-32,-25 0 1,25 0 15,-25 0-31,25 0 0,-1 0 16,1 0 15,0 0-31,0 0 62,-25 0-46,25 0-16,-1 0 31,1 0-15,0 0-1,-25 0 1,50 0-1,-50 0-15,24 0 16,-24 0 0,25 0-16,0 0 31,0 0 16,-25 0-47,49 0 31,-49 0-16,25 0 1,0 0 0,0 0-16,-25 0 0,25 0 15,-1 0 1,1 0-1,0 0-15,-25 0 78,25 0-62,0 0 0,-25 0-1,24 0-15,1 0 31,0 0-31,-25 0 32,25 0-17,-25 0 1,25 0-16,-25 25 15,49-25-15,-49 0 0,0 25 16,50-25 0,-50 0 30,25 0-14,-1 0-17,1 25 1,-25-25-16,25 0 15,-25 0 1,25 24-16,0-24 16,0 0-1,-25 0 1,0 0-16,24 0 15,1 0 1,-25 0-16,25 0 16,0 0-1,-25 25 1,25-25-16,-25 0 15,0 0 1,24 0 93,1 0-109,0 25 16,-25-25-16,25 0 15,24 0-15,-49 0 16,25 0-16,0 25 16,0-25-16,-25 0 109,25 0-94,-1 0 188,-24 0-109,0 0 15,0-25 78,0 25 0,0 0-171,0-25 15,0 25 32,0-25 46,-24 25-109,24-24 31,-25 24 156,25-25-187,0 25 16,0-50 15,0 50 78,0 0-62,0-25-16,-25 1 344,0 24-375,0 0 15,1 0-15,24 0 16,-25 0-1,-25 0-15,50 0 16,-49 0 0,49 0-1,-25 0 141,0 0-156,0 0 16,25 0-1,-25 0 1,25 0-16,-24 0 16,-26 0 93,25 0-78,0 0-15,25 0 15,-25 0-16,25 0 1,-24 0 0,24 0 46,-25 0-62,25 0 16,-25 0-16,0 0 15,25 0 94,-25 0-77,1 0-17,24 0-15,-25 0 16,0 0-16,0 0 15,0 0-15,50 0 172,-25 0-141,25 0-15,-25 0-16,25 0 15,-25 0-15,25 0 16,-1 0-16,-24 0 16,25 0-16,0 0 15,0 0-15,-25 0 16,25 0-16,-25 0 15,49 0-15,-49 0 16,25 24-16,-25-24 16,25 0-16,0 0 15,-25 0-15,25 0 16,-1 0-1,-24 0-15,25 0 16,-25 0 0,25 0-16,0 0 15,-25 25-15,25-25 16,-1 0-16,-24 0 31,25 0-15,0 0-1,0 0 1,-25 0-1,25 0-15,-25 0 16,24 0-16,1 0 16,-25 0-1,25 0 63,0 0-78,0 25 16,-25-25-16,24 0 15,-24 0-15,25 0 578,-25 25-578,0-25 15,0 0 219,0 0-218,0 0-16,-25 0 15,1 25-15,24-25 16,-25 0-16,0 0 16,0 0-16,0 0 15,25 0 1,-24 0-16,-1 0 31,0 0 0,25 0-15,-25 0-16,0 0 15,-24 0 1,24 0 0,0 0-1,0 0-15,1-25 16,24 0-1,-25 25 1,25 0 46,-25 0-46,25 0 0,-25 0-1,0 0-15,25 0 16,-25 0 31,25 0-16,-24 0-16,-1 0-15,25 0 16,0-25-16,-25 25 16,0 0-1,0 0 1,1 0-1,24 0 1,0 0-16,-25 0 16,0 0-1,25 0 16,-25 0-15,25 0-16,-25 0 16,25-25-1,-24 25-15,24 0 16,-25 0-16,25 0 31,-25 0-15,25 0 15,-25 0-16,0 0-15,25-24 16,0 24-16,-24 0 16,-1 0-1,0 0 1,25 0-16,-25 0 31,25 0-31,0 0 16,-25 0-1,25 0 1,-24 0-16,-1 0 31,25-25-31,0 25 31,-25 0-15,25 0 15,-25 0-15,0-25-1,25 25-15,-24 0 16,24 0-16,-25 0 15,25 0 1,-25 0 62,0 0-78,25 0 16,-25 0-1,25 0 1,-24 0-1,-1 0 126,25 0-141,-25 0 15,25 0 1,-50 0 0,50 0-1,0 0 297,0 25-312,0-25 16,0 25-16,0-25 47,0 0-47,25 0 31,0 24-31,-25-24 15,25 0 1,0 0-16,-25 0 16,24 0-16,1 0 31,-25 0-16,25 0-15,0 0 16,-25 0-16,25 0 31,-1 0-31,-24 25 31,0-25 1,25 0-17,-25 0 16,25 0 16,-25 0-47,25 0 31,0 0-15,-25 0-16,24 0 16,-24 0-1,25 0-15,0 0 31,0 0-31,-25 0 16,0 0-16,25 0 16,-1 0-1,-24 0-15,25 0 31,0 0-31,0 0 47,0 0 16,-1-25-48,1 25 16,0 0 16,-25 0-16,25 0-31,0-24 16,-1 24 0,-24 0 15,25 0-31,0 0 15,-25 0 1,25 0 0,-25 0-1,25 0-15,-1 0 16,-48 0 233,-1 0-249,0 0 16,0 24 0,0-24-1,1 0 1,24 0-1,-25 0-15,25 0 16,-25 0-16,0 0 31,0 0-15,25 0 31,-24 0-32,-1 0 32,25 0-31,-25 0-16,25 0 15,-50 0 1,50 0-1,-24 0 1,-1 0 31,0 0-32,0 0 1,25 0 0,-49 0-16,49 0 15,-25 0 16,0 0 1,0 0-17,-24 0 1,49 0-1,-25 0 1,0 0 31,25 0-32,-25 0 1,25 0 0,-25 0-1,1 0 1,24 0-1,-25 0 17,0 0-1,25 0-16,-25 0 438,0 0-297,1 0-125,-1 0 468,0 0-421,25 0 109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0:55.0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6697 16098 0,'25'0'343,"0"0"-328,-25 0 1,25 0-16,-25 0 16,49 0-1,-49 0 110,25 0-125,-25 0 16,25 0-16,-25 0 31,25 0-31,0 0 15,-1 0 1,1 0 202,0 0-218,-25 0 16,25 0 0,0 0-1,-25 0-15,24 0 16,1 0-1,0 0 1,-25 0 218,25 0-218,-25 0-16,25 0 15,-1 0-15,1 0 16,-25 0-1,25 0-15,0 0 16,0 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02.3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9525 16173 0,'25'-50'546,"0"50"-546,-25 0 16,24 0-1,-24 0 1,25 0-16,-25 0 16,25 0-16,0 0 109,0 0-94,-1 0-15,26-25 16,-50 25 0,25 0-16,0 0 15,-1 0-15,-24 0 31,25 0-31,-25 0 188,25 0-173,-25 0 1,25 0-16,0 0 15,-25 0 1,24 0-16,-24 0 16,25 0-16,0 0 124,-25 0-108,25 0-16,25 0 16,-26 0-16,1 0 15,0 0-15,-25 0 16,50 0-16,-50 0 15,24 0 1,1 0 218,0 0-218,0 0-16,-25 0 15,49 0-15,-49 0 16,25 0-16,0 0 15,0 0 1,-25 0-16,25 0 16,-25 0-16,24 0 62,1 0-62,0 25 16,0-25-16,0 0 15,-25 0 1,24 0-1,1 0-15,0 0 16,-25 0 15,50 0 63,-50 0-79,24 0 1,-24 0-16,25 0 16,0 0-1,0 0 1,-25 25-1,0-25 1,25 0 592,-1 0-592,-24 0 187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05.3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14139 16197 0,'0'0'31,"0"0"-15,0 0 31,24 0-32,1 0 1,-25 0 15,25 0-15,-25 0 15,25 0-16,-25 0-15,25 0 32,-1 0 14,-24 0-30,25 0 0,0 0-16,0 0 15,25 0-15,-26 0 16,1 0-16,25 0 15,-25 0-15,-1 0 16,1 0 0,-25 0 155,25 0-155,0 0-16,-25 0 15,25 0 1,-25 0-16,24 0 16,-24 0 15,50 0-31,-50 0 15,25 0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09.9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18107 16148 0,'25'0'156,"-25"0"-140,50 25-16,-25-25 15,-1 0-15,26 24 16,-50-24-16,25 0 0,24 0 16,-49 0-1,25 0-15,0 0 16,-25 0 62,25 0-78,0 0 15,-1 0-15,1 0 16,-25 0 0,50 0-16,-50 0 0,25 0 15,-25 0 79,49 0-94,-49 0 0,25 0 15,-25 0 1,50 0 0,-50 0-16,25 0 15,-25 0-15,49 0 31,-49 0-15,25 0 0,0 0-1,-25 0 1,25 0-1,-1 0-15,1 0 16,0 0 0,25 0-16,-26 0 0,-24 0 15,25 0 1,0 0-16,-25 0 15,25 0-15,0 0 110,-1 0-110,26 0 0,-50 0 15,25 0 1,0 0-16,-1 0 15,-24 0-15,25 0 16,-25 0 62,25 0-62,0 0-1,0 0 172,-1 0-171,26 0-16,0 0 0,-26 0 16,1 0-16,-25 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15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22175 16197 0,'0'0'203,"0"25"-172,0-25 0,25 0-15,-25 0-16,25 0 16,25 0-1,-50 0-15,24 0 141,-24-25-17,25 25-124,0 0 16,-25 0-16,50-24 16,-50 24-16,24 0 15,1-25 1,0 25 62,0 0-63,-25 0-15,25 0 16,-1 0-16,-24-25 16,25 25-16,0 0 15,0 0 63,0 0-62,-25 0-16,49-25 15,-49 25-15,25 0 16,0 0 0,0 0 62,0 0-63,-1 0-15,1 0 16,-25 0-1,25 0-15,0 0 16,24 0-16,-49 0 16,25 0 124,50 0-124,-1 0-16,-74 0 15,25 0-15,24 0 16,-24 0-1,0 0 95,-25 0-95,25 0-15,0 25 16,-1-25-16,1 0 15,0 25-15,0-25 16,0 0 0,-1 0-16,26 25 187,0-25-187,-26 24 15,26-24-15,-25 0 16,0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4:03:32.710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0,'25'0,"0"0,0 0,0 0,-1 0,1 0,0 0,25 0,-25 0,-1 0,1 0,0 0,0 0,-25 25,25-25,0 0,-1 0,1 0,0 0,0 25,0-25,0 0,-1 25,26-25,-25 0,0 0,-25 24,25-24,-1 25,1 0,0-25,-25 24,25-24,0 0,0 25,-1-25,1 0,0 25,0-25,0 0,0 0,-1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4:03:35.60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722 0,'0'25,"0"0,-25-25,25 25,-24-25,-1 0,0 0,0 0,25 24,-25-24,0 0,0 0,0 0,0 0,0 0,0 25,1-25,24 25,-25-25,0 0,25 25,-25-25,25 24,-25-24,25 25,0 0,-25-25,25 25,-25-1,0-24,0 0,0 25,0 0,1-25,-1 0,25 25,-25-25,0 0,0 24,25 1,-25-25,25 25,0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4:03:38.84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819 0,'0'25,"0"-1,-25-24,-24 25,24-25,0 24,-25-24,25 0,1 25,-26-1,0-24,50 25,-25-25,1 25,-1-25,0 0,0 0,0 24,0-24,1 0,-1 0,0 0,25 25,-25-25,0 0,0 0,1 0,24 24,-50-24,50 25,-25-25,25 24,-25 1,0-1,25 1,-24-25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4:03:41.154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0,'0'24,"0"1,25-25,-1 0,1 24,0-24,0 0,0 0,0 0,24 25,-24-25,0 0,0 0,0 0,-1 0,1 24,0-24,0 0,-25 25,25-25,0 0,-1 0,1 0,0 0,0 24,0-24,0 0,-1 0,26 0,-25 0,0 0,-25 25,25-25,-25 24,24-24,1 25,-25-1,25-24,-25 25,25-25,-25 24,25-24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0:55.0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6697 16098 0,'25'0'343,"0"0"-328,-25 0 1,25 0-16,-25 0 16,49 0-1,-49 0 110,25 0-125,-25 0 16,25 0-16,-25 0 31,25 0-31,0 0 15,-1 0 1,1 0 202,0 0-218,-25 0 16,25 0 0,0 0-1,-25 0-15,24 0 16,1 0-1,0 0 1,-25 0 218,25 0-218,-25 0-16,25 0 15,-1 0-15,1 0 16,-25 0-1,25 0-15,0 0 16,0 0-16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4:03:45.123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696 0,'-25'0,"-25"25,-24-1,-25 25,49-24,25 24,0-49,0 24,1 1,-1-25,25 24,-25-24,0 0,25 25,-25-25,0 0,25 24,-24 1,-1-25,0 24,0 25,0-24,0-1,25 1,0-1,-25-24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4:03:47.066"/>
    </inkml:context>
    <inkml:brush xml:id="br0">
      <inkml:brushProperty name="width" value="0.05292" units="cm"/>
      <inkml:brushProperty name="height" value="0.05292" units="cm"/>
      <inkml:brushProperty name="fitToCurve" value="1"/>
    </inkml:brush>
  </inkml:definitions>
  <inkml:trace contextRef="#ctx0" brushRef="#br0">0 0,'25'0,"25"0,-25 0,24 0,-24 0,0 0,-1 0,1 0,25 0,-26 0,26 24,-25-24,-1 0,-24 25,25-25,0 0,0 0,0 0,-25 25,24-25,-24 25,25-25,-25 24,0 1,25-25,-25 49,25-49,-25 25,0 0,0 0,0-1,24-24,-24 25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31:41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1414 2381 0,'25'0'63,"-1"0"-16,1 0-32,-25 0 16,50 0-31,-50 0 16,25 0 0,-1 0-1,1 0 1,-25 0-16,25 0 15,0 0-15,0 0 16,0 0 0,-1 0-16,1 0 31,-25 0-16,50 0 17,-50 0-17,25 0 16,-25 0-15,24 0-16,-24 0 16,25 0-1,0 0-15,-25 0 16,25 0-1,-25 0 1,25 0-16,-1 0 16,-24 0-1,25 0 1,-25 0-16,0 0 15,50 0-15,-50 0 32,25 0-32,-25 0 15,24 0-15,-24 0 16,50 0-1,-50 0 1,50-49 0,-50 49-1,24 0 1,-24 0-1,25 0-15,0 0 16,-25 0 0,25 0-1,-25 0 1,25-50-1,-25 50-15,24 0 16,1 0-16,-25 0 31,25 0-31,0 0 16,0 0-1,-25 0 1,24 0 0,-24 0 15,25 0-31,0 0 15,-25 0 1,25 0-16,-25 0 31,49 0-15,-49 0 15,25 0-15,-25 0-1,25 0 16,-25 0-15,0 0 858,0 0-859,-25 0 32,0 0-16,25 0-15,-24 0-1,24 0-15,-25 0 32,25 0 404,0 0-404,49 0-17,-49 0 32,0 0-16,25 0 156,-25 0-171,0 25 15,25-25 16,-25 0-31,0 0 358,0 0-358,0 0 15,-50 0-16,50 25 17,-24-25-17,-1 0 1,0 0-1,0 0 17,0 0-17,1 0 16,24 0-15,-25 0 0,0 0-1,0 0 16,0 0 1,25 0 30,-24 0-46,-1 0-16,25 0 15,-25 0 32,0 0-31,0 0 46,1 0-31,24 0 0,-25 0-15,0 0 15,0 0 16,25 0-16,-49 0 32,49 0-32,-25 0 16,0 0-32,0 0 16,25 0-15,-25 0 0,25 0-1,-24 0 16,-1 0-31,25 0 16,-25 0 0,25 0-1,-50 24 1,50-24-1,-24 0 17,24 0 30,-25 0-62,25 0 31,-25 0-15,0 0-16,25 0 31,-25 0-15,1 0 15,-1 0-16,25 0 17,-25 0 14,0 0 142,0 0-157,0 0 16,25 0-1,-49 0 95,49 0-32,-25 0-93,25 0 46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31:42.2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2629 2381 0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31:46.3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14387 2877 0,'25'0'171,"-1"-24"-139,1 24 14,-25 0-14,50 0-17,-50 0-15,25 0 16,-25 0-1,24 0 17,1 0-17,-25 0-15,25 0 16,-25 0 15,25 0-31,0 0 31,-1 0 0,-24 0 1,50 0-32,-50 0 15,25 0 16,-25 0-31,25 0 16,-1 0 0,1 0 15,-25 0-16,25 0 1,-25 0 0,25 0-16,0 0 15,-25 0-15,0 24 16,0-24-16,24 0 15,1 0 17,0 0 14,-25 25-30,25-25 0,-25 0-1,25 0-15,-25 0 31,24 0 1,1 0-1,-25 0-16,25 0 17,-25 0-1,25 0-16,0 0 1,-1 0 0,1 0 30,0 0 1,-25 0-16,25 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31:53.5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17562 2902 0,'0'0'250,"25"0"-235,-25 0-15,24 0 16,1 0 0,-25 0-1,25 0 16,0 0-15,0 0 0,-25 25-16,0-25 15,24 0 1,-24 0-1,25 0 63,0 0-62,-25 0 0,25 0-16,-25 25 15,25-25 1,-1 0-16,-24 0 31,25 0-15,-25 0-1,25 0 32,0 0-47,0 0 31,-1 0-31,-24 25 16,25-1-1,-25-24 1,25 0 109,-25 0-110,25 0 17,-25 0-32,25 0 62,-1 0 16,-24 0-78,25 0 31,0 0-15,0 0 15,-25 0 94,25 0-125,-25 0 125,24-24-110,-24 24 1,25 0-16,-25 0 0,25 0 31,-25-25-15,25 25 77,0 0-62,-25 0 63,24 0-32,-24-25 282,0 25-344,0-25 46,0 0-30,-24 25 280,24 0-280,-25 0 0,25 0-1,-25 0 1,0 0-16,0 0 0,25 0 15,-24 0 1,24 0-16,-25 0 0,0 0 31,25 0-15,-25 0-1,25 0 1,-25 0 0,1 0-1,24 0-15,-25 0 16,25 0-16,-25 0 31,0 0-31,0 0 16,25 0 15,-24 0-31,24 0 15,-25 0 17,0 0-17,0 0-15,25 0 31,-49 0-15,49 0-16,-25 0 16,0 0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32:04.68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1315 10641 0,'24'0'421,"-24"0"-421,25 0 63,-25 0-48,25 0 1,0 0 15,-25 0 16,25 0-31,-25 0-1,24 0 1,1 0-16,-25 0 15,25 0 1,-25 0 0,25 0-1,-25 0 1,25 0-16,-1 0 15,1 0-15,-25 0 16,25 0 0,0 0-1,0 0 1,-25 0-1,49 0 1,-49 0 0,25 0-16,0 0 15,0 0-15,0 0 16,-25 0-16,24 0 15,1 0-15,-25 0 16,25 0 15,-25 0-31,25 0 16,0 0-1,-25 0 1,24 0-16,-24 0 16,25 0-16,-25 0 15,25 0-15,0 0 16,-25 0-1,25 0-15,-1 0 16,1 0-16,0 0 16,-25 0-16,50 0 15,-50 0-15,24 0 31,-24 0-15,50 0 0,-50 0-1,25 0 1,-25 0-1,25 0 1,-1 0 15,-24 0-31,25 0 31,-25 0-31,50 0 16,-50 0 0,25 0-16,-1 0 15,1 0 16,-25 0-15,25 0 15,0 0-31,0 0 16,-1 0 187,-24 0-172,0 0-31,25 0 15,0 0-15,-25 0 16,25 0 0,-25 0 15,25 0-16,-25 0 1,25 0 187,-1 0-188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32:08.27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14660 11063 0,'0'0'62,"24"0"-46,1 0 77,-25 0-62,25 0-15,-25 0 0,0 0-1,50 0 1,-50 0 46,0 0-46,24 0-1,-24-25 1,0 25 15,25 0-31,0 0 141,-25 0-126,25 0 16,-25 0-15,25 0 31,-25-25-47,24 25 31,-24 0-15,25 0-1,-25 0 1,25 0 15,0 0 0,0 0-15,-25 0 93,24 0-78,-24 0-15,25 0-1,0 0 63,-25 0-62,25 0 0,-25 0 77,49 0-77,-49 0 15,25 0 63,0 0-63,0 0 16,0 0 15,-25 0-15,24 0 15,1 0-31,-25 0 47,25 0 16,-25 0-94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32:11.94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17686 11112 0,'0'0'125,"0"0"-125,25-24 62,-25 24-62,0 0 47,24 0-16,1-25-15,-25 25 15,25 0 63,0 0-32,0 0-46,-25 0-1,24 0-15,-24 0 31,25 0-15,-25 0 0,25 0-1,0 0 1,-25 0-1,0 0 1,0 25-16,25-25 16,-25 0-1,24 0 188,1 0-187,0 0-16,0 0 15,0 0 1,-25 0-1,24 0 204,1 0-204,0 0-15,25 0 16,-50 0 0,24 0-16,-24 0 15,25 0 1,0 0 280,0 0-265,-25 24-15,25-24-16,-1 0 16,26 0-1,-25 0 204,-25 0-204,25 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4T20:44:00.7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02.3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9525 16173 0,'25'-50'546,"0"50"-546,-25 0 16,24 0-1,-24 0 1,25 0-16,-25 0 16,25 0-16,0 0 109,0 0-94,-1 0-15,26-25 16,-50 25 0,25 0-16,0 0 15,-1 0-15,-24 0 31,25 0-31,-25 0 188,25 0-173,-25 0 1,25 0-16,0 0 15,-25 0 1,24 0-16,-24 0 16,25 0-16,0 0 124,-25 0-108,25 0-16,25 0 16,-26 0-16,1 0 15,0 0-15,-25 0 16,50 0-16,-50 0 15,24 0 1,1 0 218,0 0-218,0 0-16,-25 0 15,49 0-15,-49 0 16,25 0-16,0 0 15,0 0 1,-25 0-16,25 0 16,-25 0-16,24 0 62,1 0-62,0 25 16,0-25-16,0 0 15,-25 0 1,24 0-1,1 0-15,0 0 16,-25 0 15,50 0 63,-50 0-79,24 0 1,-24 0-16,25 0 16,0 0-1,0 0 1,-25 25-1,0-25 1,25 0 592,-1 0-592,-24 0 187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4T20:44:14.38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20,'25'0,"0"0,0 0,-1 0,1 0,0 0,0 0,0 0,0 0,0 0,0 0,0 0,0 0,0 0,0 0,0 0,0 0,0 0,-1 0,0-12,1 12,0 0,0 0,0 0,0 0,0 0,0 0,0 0,0 0,0 0,0 0,0 0,0 0,0 0,0 0,0 0,-1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4T20:44:24.02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4T20:44:25.22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0-2,'25'0,"0"0,0 0,-1 0,-24 26,25-26,0 0,0 0,0 0,24 26,-24-26,0 0,0 0,-1 0,1 0,0 0,0 0,0 0,-1 0,1 0,0 0,0 0,0 0,-1 0,1 0,0 0,0 0,0 0,-1 0,1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4T20:44:30.29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72,'25'0,"0"0,0 0,0 0,0 0,-1 0,26 0,-25 0,0 0,0 0,-1 0,1 0,0 0,0-21,0 21,0 0,-1 0,-24-22,25 22,25 0,-25-22,0 22,-1 0,1 0,0 0,0 0,0 0,0 0,-1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0:28.24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25,'24'0,"1"0,0 0,0 0,0 0,0 0,-1 0,-24 24,25-24,0 0,0 0,0 0,0 0,-1 0,1 0,0 0,0 0,0 0,0 0,-1 0,1 0,0 0,0 0,0 0,-1 0,1 0,0 0,0-24,0 24,0 0,-1 0,1 0,-25-23,25 23,0 0,0 0,0 0,-1 0,1 0,0 0,0 0,0 0,-1 0,1 0,0 0,-25 23,25-23,0 0,0 0,-1 0,1 0,0 0,0 0,0 0,0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0:38.1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0,'0'22,"0"-1,0 1,0 0,25-22,-25 21,24-21,1 0,0 0,0 0,0 22,-1-22,1 0,0 0,0 0,-1 0,1 0,0 0,0 0,0 0,-1 0,1 0,0 0,0 0,24 0,-24 0,0 0,0 0,-1 0,1 0,0 0,0 0,0 0,-1 0,1 0,0 0,0 0,-1 0,1 0,0 0,0 0,0 0,-1 0,1 0,0 0,0 0,-1 0,-24-22,25 22,0 0,0 0,0 0,-1 0,1 0,-25-21,25 21,0 0,-1 0,1 0,0 0,0 0,0 0,-1 0,1 0,0 0,0 0,0 0,-1 0,1 0,0 0,0 0,-1 0,1 0,-25-22,25 22,0 0,0 0,-1 0,1 0,0 0,0-22,-1 22,1 0,0 0,0 0,0 0,-1 0,1-21,0 21,0 0,-1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0:44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6,'25'0,"-25"19,25-19,0 0,-1 16,1-16,0 0,0 0,0 0,-1 0,1 0,0 0,0 0,-1 0,1 0,0 0,0 0,0 0,-1 0,1 0,0 0,0 0,-1 0,1 0,0 0,0 0,-1 0,1 0,0 0,0 0,0 0,-1 0,1 0,-25-16,25 16,0 0,-1 0,0 0,1 0,0 0,0 0,-1 0,1 0,0 0,0 0,-1 0,1 0,0 0,0 0,0 0,-1 0,1 0,0 0,0 0,-1 0,1 0,0 0,0 0,0 0,-1 0,1 0,0 0,0 0,-1 0,1 0,0 0,0 0,0 0,-1 0,1 0,0 0,0 0,-1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0:49.7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0,'25'0,"0"0,0 0,0 0,-1 0,1 0,0 0,0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1:01.6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30,'25'0,"-25"21,24-21,-24 20,25-20,0 0,0 0,-25 20,25-20,-1 0,1 0,0 0,0 0,-1 0,1 0,0 0,0 0,0 0,-1 0,1 0,0 0,0 0,0 0,-1 0,1 0,0 0,0 0,-1 0,1 0,0 0,0 0,0 0,-1 0,1 0,0 0,0 0,-1 0,1 0,0 0,0 0,0 0,-1 0,1-20,0 20,0 0,0 0,-1 0,1 0,0 0,-25-20,25 20,-1 0,1 0,0 0,0 0,0 0,-1 0,1 0,0 0,0 0,-25-21,24 21,1 0,0 0,0 0,0 0,-1 0,1 0,0 0,0 0,0 0,-1 0,1-20,0 20,0 0,-1 0,1 0,0 0,0 0,0 0,-1 0,1 0,0 0,0 0,-1 0,1 0,0 0,0 0,0 0,-1 0,1 0,0 0,0 0,0 0,-1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5:11.83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0,'25'0,"-1"0,1 0,0 0,0 0,0 0,0 0,0 0,-1 0,1 0,0 0,0 0,0 0,0 0,-1 0,1 0,0 0,0 0,0 0,0 0,0 0,-1 0,1 0,0 0,0 0,0 0,0 0,-1 0,1 0,0 0,0 0,0 0,0 0,0 0,-1 0,1 0,0 0,0 0,0 0,0 0,-1 0,1 0,0 0,0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05.30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14139 16197 0,'0'0'31,"0"0"-15,0 0 31,24 0-32,1 0 1,-25 0 15,25 0-15,-25 0 15,25 0-16,-25 0-15,25 0 32,-1 0 14,-24 0-30,25 0 0,0 0-16,0 0 15,25 0-15,-26 0 16,1 0-16,25 0 15,-25 0-15,-1 0 16,1 0 0,-25 0 155,25 0-155,0 0-16,-25 0 15,25 0 1,-25 0-16,24 0 16,-24 0 15,50 0-31,-50 0 15,25 0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5:48.71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-1 0,'24'0,"1"0,0 0,0 0,0 0,0 0,-1 0,1 0,0 0,0 0,0 0,0 0,-1 0,1 0,0 0,0 0,0 0,0 0,-1 0,1 0,0 0,25 0,-1 0,-24 0,25 0,-25 0,0 0,-1 0,1 0,-25 24,24-24,1 0,0 0,0 0,-1 0,1 0,0 0,0 0,0 0,0 0,-1 0,-24 24,25-24,0 0,0 0,0 0,0 0,-1 0,1 0,0 0,0 0,0 0,0 0,0 0,-1 0,1 0,0 0,0 0,0 0,0 0,-1 0,1 0,0 0,0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5:54.28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22,'0'-22,"25"22,0 0,0 0,-1 0,1 0,25 0,-25 0,0 0,24 0,1 0,-25 0,0 0,0 0,0 0,-1 0,1 0,0 0,0 0,0 0,0 0,0 0,0 0,-1 0,1 0,0 0,0 0,0 0,0 0,0 0,-1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56:05.75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1,'49'0,"-24"0,0 0,0 0,25 0,-26 0,1 0,0 0,0 0,24 0,-24 0,0 0,0 0,0 0,24 0,-24 0,0 0,0 0,0 0,-25 22,49-22,-24 0,0 0,0 0,0 0,-1 0,1 0,0 0,0 0,0 0,0 0,-1 0,1 0,0 0,0 0,0 0,-1 0,1 0,0 0,0 0,-25-22,25 22,0 0,-1 0,1 0,0 0,0 0,0 0,0 0,-1 0,1 0,-25 22,25-22,0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13.9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1513 15007 0,'-25'25'312,"0"-25"-218,25 0-79,-24 0 63,-1 0 499,25 0-561,-25 0-16,25 0 31,-25 0-15,0-25 249,1 25-249,-26 0-16,25 0 15,0-25-15,25 25 31,-24 0-15,-51 0 280,50 0-280,-49 0-16,49-25 16,-24 25-16,24-25 15,25 25-15,-25 0 16,0 0-16,-24 0 234,24 0-234,-50 0 15,26-49-15,24 49 16,-25 0 0,26 0-16,24 0 15,-25 0-15,0 0 16,-25 0 171,1 0-171,-1 0-16,25 0 15,0 0-15,1 0 16,24 0-16,-25 0 15,0 0 531,0 0-546,25 0 0,-25 0 16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24.64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5829 1712 0,'0'-25'156,"0"25"-94,0 0 47,25 0-93,-25 0-16,25 0 15,-25 0 32,25 0-16,-1 0-15,-24 0 0,25 0 15,0 0 0,0 0-15,0 0-1,-25 0 32,49 0-31,-49 0 30,25 0 1,-25 0-31,50 0-1,-50 0-15,74 0 16,-24 0 0,-1 0-16,-24 0 0,0 0 15,0 0-15,-1 0 16,-24 0-1,25 0 204,-25 0-204,25 0-15,25 0 16,-26 0 0,1 0-1,0 0-15,0 0 0,0 0 109,-1 0-62,1 0 109,-25 0-156,25 25 47,-25-25-31,25 0-1,0 0-15,-1 24 0,-24-24 31,0 0 63,25 0-16,0 0-78,0 25 16,-25-25-1,25 0 32,-25 0 109,49 0 296,-24 0-452,0 0 16,0 0-16,24 0 16,-49 0-1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29.95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6077 14957 0,'-25'0'15,"50"0"219,0 0-156,-25 0-62,25 0-16,-25 0 16,25 0-16,-1 0 15,-24 0 1,25 0 109,25 0-110,-50 0-15,49 0 16,-24 0-16,0 0 15,0 0-15,0 0 16,-25 0 0,49 0 202,-24 0-202,0 0-16,0 0 15,-1 0 313,1 0-328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33.55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8434 14883 0,'24'0'156,"26"0"-156,0 0 15,-26 0-15,1 0 16,0 0 93,25 0-109,-26 0 16,26 0-16,-50 0 15,25 0-15,0 0 16,-1 0-16,-24 0 16,25 0 77,-25 0-93,50 0 16,-25 0-16,-1 0 15,-24 0-15,25 0 16,-25 0 31,25 0-32,0 0 1,0 0-16,-25 0 16,25 0-16,-1 0 15,-24 0-15,25 0 16,0 0-16,0 0 15,-25 0-15,25 0 16,-1 0 78,1 0-79,0 0-15,25 0 16,-26 0-16,-24 0 15,25 0-15,0 0 16,0 0 62,0 0-62,-1 25-16,1-25 15,-25 0-15,0 24 16,50-24 140,-50 0-156,25 0 15,-25 0-15,24 0 16,1 25 312,0-25-313,-25 0-15,0 0 31,25 0-31,0 0 32,-25 0-32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37.21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12080 15007 0,'0'0'187,"25"0"-171,24 0-16,-24 0 15,25 0 1,-25 0-16,24 0 16,-49 0-16,50 0 15,-50 0 1,25 0 77,-1 0-77,1 0 0,0 0 46,-25 0-46,25 0-1,0 0-15,-25 0 16,24 0-16,-24 0 15,25 0 1,-25 0 15,25 0-15,0 0-1,-25 0 1,25 0 0,-25 0-1,49 0 1,-49 0-1,25 0 1,0 0 0,0 0-1,-25 0 1,24 0-1,-24 0 1,25 0-16,0 0 31,0 0 16,-25 0-31,25 0-1,-25 0-15,24 0 94,26 0-79,-25 0-15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40.00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13072 14932 0,'-25'0'171,"0"0"-171,25 0 16,-24 0-16,-1 0 16,0 0-16,25 0 15,-50 0-15,1 0 16,24 0-16,0-24 15,0 24 1,25 0-16,-24 0 218,24 0-218,-25 0 16,0 0 0,0 0-1,0 0-15,1 0 16,-1 0 15,25 0-31,-25 0 16,25 0-16,-25 0 62,25 0-46,-49 0-16,49 0 124,-25 0-108,0 0 0,0 0-1,25 0 16,-25 0-15,25 0 0,-49 0-1,49 0 32,-25 0-47,25 0 16,-25 0-1,0 0 1,25 0-1,-24 0 1,24 0 0,-25 0-1,25 0 1,-50 0-1,50 0 1,-25 0-16,25 0 31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48.77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16371 1712 0,'0'0'234,"0"0"-218,0 0-1,25 0-15,-25 0 16,25 0-16,24 0 15,-24 0 1,-25 0-16,25 0 31,-25 0-15,50 0-16,-50 0 15,24 0 1,-24 0 46,50 0-46,-25 0-16,-25 0 16,25 0-16,-1 0 187,26 0-172,-25 0-15,-25 0 16,49 0-16,1 0 16,-50 0-16,50 0 15,-50 0 157,24 0-157,-24 0 1,25 0-16,-25 0 31,25 0-31,0 0 219,-25 0-219,25 0 15,-25 0 1,24 0-16,1 24 15,-25-24 1,25 0 46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09.9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18107 16148 0,'25'0'156,"-25"0"-140,50 25-16,-25-25 15,-1 0-15,26 24 16,-50-24-16,25 0 0,24 0 16,-49 0-1,25 0-15,0 0 16,-25 0 62,25 0-78,0 0 15,-1 0-15,1 0 16,-25 0 0,50 0-16,-50 0 0,25 0 15,-25 0 79,49 0-94,-49 0 0,25 0 15,-25 0 1,50 0 0,-50 0-16,25 0 15,-25 0-15,49 0 31,-49 0-15,25 0 0,0 0-1,-25 0 1,25 0-1,-1 0-15,1 0 16,0 0 0,25 0-16,-26 0 0,-24 0 15,25 0 1,0 0-16,-25 0 15,25 0-15,0 0 110,-1 0-110,26 0 0,-50 0 15,25 0 1,0 0-16,-1 0 15,-24 0-15,25 0 16,-25 0 62,25 0-62,0 0-1,0 0 172,-1 0-171,26 0-16,0 0 0,-26 0 16,1 0-16,-25 0 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53.44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16644 14883 0,'0'0'141,"25"0"-126,-25 0 17,25 0-1,-1 0-16,-24 0 1,25 0 0,-25 0-1,25 0 16,0 0-15,-25 0 15,25 0 47,-25 0-62,24 0-16,1 0 15,-25 0 32,0 25-47,25-25 31,0 0-15,0 0 0,-25 0-1,24 0-15,-24 0 78,50 0-62,-50 0-1,25 0-15,-25 0 16,0 0 46,25 0-62,-25 0 78,24 24-78,-24-24 16,25 0-16,0 0 47,-25 0 0,25 0-32,0 0-15,-25 25 16,0-25-1,0 0-15,24 0 63,1 0-48,0 0 63,0 0 16,-25 25-78,25-25-1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5:59:57.94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19199 14908 0,'0'24'203,"25"-24"-188,-25 0 1,0 0-1,24 0-15,1 0 16,0 25-16,-25-25 16,25 0-16,-25 25 15,25-25-15,-1 0 16,-24 0-1,0 0-15,25 0 16,-25 0-16,50 0 16,-50 0-1,25 0-15,-25 25 16,0-25-16,24 0 15,-24 0-15,25 0 16,0 0-16,0 0 31,0 25-15,0-25-1,-25 0 17,24 0-17,1 24 1,0-24-1,-25 0-15,25 0 16,0 0 0,-25 0-16,24 0 15,1 0 16,0 0-31,0 0 16,-25 0 0,49 0-1,-49 0 1,25 0 15,-25 0-15,25 0-1,0 0-15,-25 0 16,25 0-1,-1 0 1,-24-24 0,25 24-1,-25 0 16,25 0-31,-25 0 16,50 0 15,-50 0 0,24-25-31,1 0 47,25 0 0,-50 25-31,25 0 15,-25 0-16,49 0 48,-49-49-32,25 49 16,0 0 15,0 0-15,-25 0-16,24 0 16,-24 0-31,25 0 15,0 0-31,-25 0 78,25 0 93,-25-25-139,49 25 46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00:00.79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20241 14883 0,'0'0'202,"0"-25"-202,-50 25 16,25 0 0,25 0-1,-25 0 1,1 0 77,-1 0 1,0 0-47,0 0-32,0 0 1,1 0 62,24 0-16,-25 0-30,25 0-17,-25 0 16,25 0-15,-50 0 31,50 0-32,-24 0 17,24 0-17,-25 0 1,0 0 15,25 0-15,-25 0-1,25 0 126,-25 0-110,25 0-16,-49 0 32,49 0-31,-25 0-1,25 0-15,-25 0 16,0 0 0,25 0-16,-24 0 31,24 0 0,-25 0-15,0 0-1,25 0-15,-25 0 16,25 0-1,0 0 17,-25 0-32,25 0 31,0 0-16,-25 0 48,1 0-16,24 25-32,-25-25 1,25 0 15,-50 0-15,50 0-1,-25 0 188,1 0-187,-1 0 15,25 0 0,-25 0-15,25 0-1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00:06.46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22771 14908 0,'0'0'140,"25"0"-124,-25 0 46,0 0-30,24 0-1,-24 0-16,25 0 1,-25 0 0,25 0-16,0 0 46,-25 0-30,25 0-16,-1 0 16,1 0-16,-25 0 15,0 0-15,25 0 16,-25 0-1,25 0-15,-25 0 32,25 0-17,-1 0 16,-24 0-15,25 0-16,-25 0 16,50 0 15,-50 0-16,25 0 1,-25 0 31,24 0-32,-24 0 17,25 0-32,0 0 31,-25 0-16,0 0-15,50 0 16,-50 24 0,0-24-16,49 0 31,-49 0 0,25 0-15,0 0 15,-25 0-16,25 0 1,-1 0 62,1 25-62,-25-25-1,25 0 1,0 0-1,-25 0 1,0 25 0,25-25-1,-25 0-15,24 0 31,1 0-31,-25 0 47,25 0-47,-25 0 31,0 25 16,25-25-31,-25 0 0,25 0 15,-1 0-16,-24 0 1,25 0 0,-25 0-1,0 25-15,25-25 31,0 0-15,-25 0 62,25 0-78,-25 0 312,0-25-296,0 25-1,0-25-15,0 0 16,0 25 62,0 0-63,0-25 1,0 25 0,0-24-1,0 24 313,0 0-313,-50 0 32,25 0-31,25-25-1,0 0-15,-25 25 16,25 0-16,-24 0 16,-1 0-1,0 0 1,25 0-16,0 0 31,-25 0-15,25 0 15,-25 0-31,25 0 15,-24 0 17,-1 0 14,25 0-30,-25 0 0,25 0-1,-50 0 48,26 0-48,-1 0-15,25 0 31,-25 0-15,25 0 0,-25 0-1,0 0-15,1 0 16,24 0-16,-25 0 15,25 0 48,-50 0-48,50 0 1,-25 0 0,1 0-16,-1 0 109,0 0-78,25 0 0,-25 0 47,0 0-62,25 0 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13:57.7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1811 0,'-24'25,"24"0,0 0,-25-25,25 24,-25 1,0-25,25 25,0 0,-25-25,25 25,-25-25,1 0,24 24,-50-24,50 25,-25 0,0 0,1 0,24 0,-25-1,25 1,-25-25,25 25,-25-25,25 25,-25 0,25-1,-25-24,25 25,0 0,0 0,0 0,-24-25,24 25,0-1,0 1,-25-25,25 25,-25-25,25 25,-25-25,25 25,-25-25,1 0,-1 24,0-24,25 25,-25-25,25 25,0 0,-25-25,0 0,25 25,-24-25,24 25,-25-25,0 0,0 0,25 24,-25 1,1-25,24 25,-25-25,0 25,25 0,-25-25,25 24,0 1,-25-25,25 25,0 0,-25-25,25 25,-24-25,24 25,0-1,-25 1,25 0,0 0,0 0,-25-25,25 24,0 1,-25 0,0-25,25 25,-24-25,-1 25,-25-25,50 24,0 1,-25 0,0-25,1 50,-1-25,-25 24,1 1,24-25,-25-1,25 1,0-25,25 25,-24-25,-1 25,25 0,-25-25,0 25,25-1,0 1,0 0,-25-25,25 25,0 0,0-1,0 1,-24-25,24 25,0 0,-25-25,25 25,-25-25,25 25,-25-25,0 0,25 24,-25-24,1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14:05.4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2034 101,'0'25,"-25"-25,0 0,0 25,1-25,-1 25,0-25,25 24,-25-24,0 25,25 0,-25-25,25 25,0 0,-24-1,24 1,0 0,0 25,-25-26,25 1,-25-25,25 25,-25 0,25 0,-25-25,25 24,-24 1,-1-25,25 25,-25 0,0 0,0-1,1-24,24 25,-25-25,0 25,0-25,25 25,-25-25,25 25,0-1,-24-24,24 50,0-25,-25 0,25 0,-25-1,25 1,0 0,-25 0,25 0,-25-25,25 24,-24-24,-1 0,0 25,0 0,0-25,1 0,24 25,-25-25,25 25,-25-1,25 1,-25 25,25-25,-25-1,25 1,0 0,-24-25,24 25,-25-25,25 25,-25-25,25 24,-25-24,0 25,1-25,-1 0,25 25,-25-25,0 25,0 0,1-25,24 24,0 1,-25-25,25 25,0 0,-25 0,25-1,-25-24,25 25,-25 0,25 0,-25-25,1 25,-1-25,0 49,0-24,25 0,-25-25,25 25,-24 0,24-1,0 1,0 0,-25-25,25 25,0 0,-25-25,25 24,-25-24,0 0,25 25,-24 0,24 0,0 0,-25-25,25 24,-25-24,25 25,-25 0,25 0,-25-25,1-25,-1 25,0 0,0 0,0-25,1 25,24-25,-25 25,25-24,0-1,-25 25,25-25,-25 0,0 25,1 0,24-25,-25 25,25-24,0-1,25 25,-1-25,-24 0,25 25,-25-25,0 1,25-1,-25 0,25 25,0 0,-25-25,24 25,-24-25,25 25,-25-25,25 25,0-24,0 24,-25-25,0 0,24 25,-24-25,25 25,0-25,-25 1,25 24,-25-25,25 0,-1 0,1 25,0-25,-25 1,25 24,-25-25,25 0,-1 25,-24-25,0 0,25 25,-25-24,25 24,0-25,0 25,-25-25,24 25,-24-25,25 0,-25 1,25 24,-25-25,25 25,0-25,-25 0,25 0,-25 1,24-26,1 25,-25 0,25 1,0-1,0 25,-1-25,1 25,0-25,0 0,0 25,-1 0,-24-24,25-1,0 0,0 0,0 0,-25 0,24-24,1 24,0 25,-25-25,25 25,-25-25,0 1,25 24,-25-25,24 25,1 0,-25-25,25 25,-25-25,0 0,25 25,-25-24,25-1,-1-25,1 50,-25-25,50 1,-50-1,25 25,-25-25,24 25,-24-25,0 0,25 25,0 0,-25-24,25-1,-25 0,25 25,-25-25,0 0,0 1,24 24,-24-25,25 0,-25 0,25 0,0 1,0-1,-1 25,1 0,-25-25,25 25,0 0,0 0,0 0,-1 0,1 0,0 0,0 0,0 0,-1 0,1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3333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09-01-01T06:21:15.18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22175 16197 0,'0'0'203,"0"25"-172,0-25 0,25 0-15,-25 0-16,25 0 16,25 0-1,-50 0-15,24 0 141,-24-25-17,25 25-124,0 0 16,-25 0-16,50-24 16,-50 24-16,24 0 15,1-25 1,0 25 62,0 0-63,-25 0-15,25 0 16,-1 0-16,-24-25 16,25 25-16,0 0 15,0 0 63,0 0-62,-25 0-16,49-25 15,-49 25-15,25 0 16,0 0 0,0 0 62,0 0-63,-1 0-15,1 0 16,-25 0-1,25 0-15,0 0 16,24 0-16,-49 0 16,25 0 124,50 0-124,-1 0-16,-74 0 15,25 0-15,24 0 16,-24 0-1,0 0 95,-25 0-95,25 0-15,0 25 16,-1-25-16,1 0 15,0 25-15,0-25 16,0 0 0,-1 0-16,26 25 187,0-25-187,-26 24 15,26-24-15,-25 0 16,0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22:56.23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0-1,'0'24,"0"0,25-24,-1 0,1 0,0 0,0 0,-1 0,1 0,0 0,0 0,-1 0,1 0,0 0,0 0,-1 0,1 0,0 0,0 0,-1 0,1 0,0 0,0 0,-1 0,1 0,0 0,0 0,-1 0,1 0,0 0,0 0,-1 0,1 0,0 0,0 0,-1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23:11.2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39,'0'15,"0"0,25-15,-1 15,1-15,0 0,0 0,0 0,0 0,-1 0,1 0,0 0,0 0,0 0,0 0,-1 0,1 0,0 0,0 0,0 0,0 0,-1 0,1 0,-25-15,25 15,0 0,0 0,-25-15,25 15,-1 0,1 0,0 0,-25-15,25 15,0 0,0 0,-1 0,1 0,0 0,0 0,-25-16,25 16,0 0,-25-15,24 15,1 0,0 0,0 0,0 0,0 0,-1 0,1 0,0 0,0 0,0 0,0 0,0 0,-1 0,1 0,0 0,0 0,0 0,0 0,-1 0,26 0,-50 15,25-15,0 0,0 0,-25 16,24-16,-48 15,-1-15,0 0,0 15,0-15,0 0,1 0,-1 0,0 0,0 0,0 0,0 0,1 0,-1 0,0 15,0-15,0 0,0 0,0 0,1 0,-1 0,0 0,0 0,0 0,0 0,1 0,-1 0,0 0,0 0,0 0,0 0,1 0,-1 0,0 0,0 0,0 0,0 0,1 0,-1 0,0 0,0 0,0 0,0 0,1 0,-1 0,0 0,0 0,0 0,0 0,1 0,-1 0,0 0,0 0,0 0,0 0,1 0,-1 0,0 0,0 0,0 0,25-15,-25 15,25-15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39.7093" units="1/cm"/>
          <inkml:channelProperty channel="Y" name="resolution" value="39.58763" units="1/cm"/>
        </inkml:channelProperties>
      </inkml:inkSource>
      <inkml:timestamp xml:id="ts0" timeString="2015-04-13T10:23:18.7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74,'0'-23,"25"23,0 0,0 0,0 0,0 0,-1 0,1 0,0 0,0 0,0 0,-1 0,1 0,0 0,0 0,0 0,-1 0,1 0,0 0,0 0,0 0,-1 0,1 0,0 0,0 0,-25-22,25 22,-1 0,1 0,0 0,0 0,0 0,-1 0,1 0,0 0,0 0,0 0,-1 0,-24-23,25 23,0 0,0 0,0 0,-1 0,1 0,0 0,0 0,0 0,0 0,-1 0,1 0,0 0,-25 23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64DEA4-9684-48BD-A1F2-EC3A12015C98}" type="datetimeFigureOut">
              <a:rPr lang="en-US" smtClean="0"/>
              <a:pPr/>
              <a:t>1/4/2009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3338" y="674688"/>
            <a:ext cx="4495800" cy="3371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270375"/>
            <a:ext cx="5683250" cy="4046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725" y="8540750"/>
            <a:ext cx="3078163" cy="4492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27CF72-487D-461E-B2C9-6D3C5F419B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7FC9D-3056-40B2-B5C7-4546480B94A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49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7CF72-487D-461E-B2C9-6D3C5F419BA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50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27CF72-487D-461E-B2C9-6D3C5F419BA5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7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631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56496-5822-4BCF-86FE-8B5E7758A4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866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5BC08-5DC2-4987-B429-C8EEC0EF34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093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:\Users\Mohammad\Desktop\University_of_Tehran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2913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B467C-551F-433E-8066-ED22FCD1EE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675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9286E-EF21-4E8C-85D6-5FD9BF3E03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682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BBFFF-2D46-4753-9DCC-0E20981EB7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74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824C-98B2-4B2A-97F0-5792306E69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35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538F-01C9-4652-83F6-6C5D275A07A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610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9D6DA-BD7F-4560-B310-04F387AED0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809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5F89-2F86-4299-ABFA-7CF9B9DDC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059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Company name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EB2C-D326-4E37-8CAE-83FD9E3BEE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7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slide" Target="slide78.xml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4.emf"/><Relationship Id="rId3" Type="http://schemas.openxmlformats.org/officeDocument/2006/relationships/image" Target="../media/image30.png"/><Relationship Id="rId7" Type="http://schemas.openxmlformats.org/officeDocument/2006/relationships/image" Target="../media/image41.emf"/><Relationship Id="rId12" Type="http://schemas.openxmlformats.org/officeDocument/2006/relationships/customXml" Target="../ink/ink5.xml"/><Relationship Id="rId2" Type="http://schemas.openxmlformats.org/officeDocument/2006/relationships/image" Target="../media/image29.png"/><Relationship Id="rId16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43.emf"/><Relationship Id="rId5" Type="http://schemas.openxmlformats.org/officeDocument/2006/relationships/image" Target="../media/image40.emf"/><Relationship Id="rId15" Type="http://schemas.openxmlformats.org/officeDocument/2006/relationships/image" Target="../media/image45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42.emf"/><Relationship Id="rId14" Type="http://schemas.openxmlformats.org/officeDocument/2006/relationships/customXml" Target="../ink/ink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image" Target="../media/image16.png"/><Relationship Id="rId7" Type="http://schemas.openxmlformats.org/officeDocument/2006/relationships/image" Target="../media/image63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5" Type="http://schemas.openxmlformats.org/officeDocument/2006/relationships/image" Target="../media/image62.emf"/><Relationship Id="rId10" Type="http://schemas.openxmlformats.org/officeDocument/2006/relationships/slide" Target="slide80.xml"/><Relationship Id="rId4" Type="http://schemas.openxmlformats.org/officeDocument/2006/relationships/customXml" Target="../ink/ink7.xml"/><Relationship Id="rId9" Type="http://schemas.openxmlformats.org/officeDocument/2006/relationships/image" Target="../media/image6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13" Type="http://schemas.openxmlformats.org/officeDocument/2006/relationships/image" Target="../media/image44.emf"/><Relationship Id="rId3" Type="http://schemas.openxmlformats.org/officeDocument/2006/relationships/image" Target="../media/image30.png"/><Relationship Id="rId7" Type="http://schemas.openxmlformats.org/officeDocument/2006/relationships/image" Target="../media/image41.emf"/><Relationship Id="rId12" Type="http://schemas.openxmlformats.org/officeDocument/2006/relationships/customXml" Target="../ink/ink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11" Type="http://schemas.openxmlformats.org/officeDocument/2006/relationships/image" Target="../media/image43.emf"/><Relationship Id="rId5" Type="http://schemas.openxmlformats.org/officeDocument/2006/relationships/image" Target="../media/image40.emf"/><Relationship Id="rId15" Type="http://schemas.openxmlformats.org/officeDocument/2006/relationships/image" Target="../media/image45.emf"/><Relationship Id="rId10" Type="http://schemas.openxmlformats.org/officeDocument/2006/relationships/customXml" Target="../ink/ink13.xml"/><Relationship Id="rId4" Type="http://schemas.openxmlformats.org/officeDocument/2006/relationships/customXml" Target="../ink/ink10.xml"/><Relationship Id="rId9" Type="http://schemas.openxmlformats.org/officeDocument/2006/relationships/image" Target="../media/image42.emf"/><Relationship Id="rId14" Type="http://schemas.openxmlformats.org/officeDocument/2006/relationships/customXml" Target="../ink/ink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13" Type="http://schemas.openxmlformats.org/officeDocument/2006/relationships/customXml" Target="../ink/ink20.xml"/><Relationship Id="rId3" Type="http://schemas.openxmlformats.org/officeDocument/2006/relationships/image" Target="../media/image22.png"/><Relationship Id="rId7" Type="http://schemas.openxmlformats.org/officeDocument/2006/relationships/customXml" Target="../ink/ink17.xml"/><Relationship Id="rId12" Type="http://schemas.openxmlformats.org/officeDocument/2006/relationships/image" Target="../media/image84.emf"/><Relationship Id="rId17" Type="http://schemas.openxmlformats.org/officeDocument/2006/relationships/image" Target="../media/image15.png"/><Relationship Id="rId2" Type="http://schemas.openxmlformats.org/officeDocument/2006/relationships/image" Target="../media/image21.png"/><Relationship Id="rId16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11" Type="http://schemas.openxmlformats.org/officeDocument/2006/relationships/customXml" Target="../ink/ink19.xml"/><Relationship Id="rId5" Type="http://schemas.openxmlformats.org/officeDocument/2006/relationships/customXml" Target="../ink/ink16.xml"/><Relationship Id="rId15" Type="http://schemas.openxmlformats.org/officeDocument/2006/relationships/customXml" Target="../ink/ink21.xml"/><Relationship Id="rId10" Type="http://schemas.openxmlformats.org/officeDocument/2006/relationships/image" Target="../media/image83.emf"/><Relationship Id="rId4" Type="http://schemas.openxmlformats.org/officeDocument/2006/relationships/image" Target="../media/image16.png"/><Relationship Id="rId9" Type="http://schemas.openxmlformats.org/officeDocument/2006/relationships/customXml" Target="../ink/ink18.xml"/><Relationship Id="rId14" Type="http://schemas.openxmlformats.org/officeDocument/2006/relationships/image" Target="../media/image8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.xml"/><Relationship Id="rId13" Type="http://schemas.openxmlformats.org/officeDocument/2006/relationships/image" Target="../media/image52.emf"/><Relationship Id="rId18" Type="http://schemas.openxmlformats.org/officeDocument/2006/relationships/customXml" Target="../ink/ink29.xml"/><Relationship Id="rId26" Type="http://schemas.openxmlformats.org/officeDocument/2006/relationships/customXml" Target="../ink/ink33.xml"/><Relationship Id="rId3" Type="http://schemas.openxmlformats.org/officeDocument/2006/relationships/customXml" Target="../ink/ink22.xml"/><Relationship Id="rId21" Type="http://schemas.openxmlformats.org/officeDocument/2006/relationships/image" Target="../media/image39.emf"/><Relationship Id="rId7" Type="http://schemas.openxmlformats.org/officeDocument/2006/relationships/image" Target="../media/image49.emf"/><Relationship Id="rId12" Type="http://schemas.openxmlformats.org/officeDocument/2006/relationships/customXml" Target="../ink/ink26.xml"/><Relationship Id="rId17" Type="http://schemas.openxmlformats.org/officeDocument/2006/relationships/image" Target="../media/image54.emf"/><Relationship Id="rId25" Type="http://schemas.openxmlformats.org/officeDocument/2006/relationships/image" Target="../media/image47.emf"/><Relationship Id="rId2" Type="http://schemas.openxmlformats.org/officeDocument/2006/relationships/image" Target="../media/image39.png"/><Relationship Id="rId16" Type="http://schemas.openxmlformats.org/officeDocument/2006/relationships/customXml" Target="../ink/ink28.xml"/><Relationship Id="rId20" Type="http://schemas.openxmlformats.org/officeDocument/2006/relationships/customXml" Target="../ink/ink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3.xml"/><Relationship Id="rId11" Type="http://schemas.openxmlformats.org/officeDocument/2006/relationships/image" Target="../media/image51.emf"/><Relationship Id="rId24" Type="http://schemas.openxmlformats.org/officeDocument/2006/relationships/customXml" Target="../ink/ink32.xml"/><Relationship Id="rId5" Type="http://schemas.openxmlformats.org/officeDocument/2006/relationships/image" Target="../media/image48.emf"/><Relationship Id="rId15" Type="http://schemas.openxmlformats.org/officeDocument/2006/relationships/image" Target="../media/image53.emf"/><Relationship Id="rId23" Type="http://schemas.openxmlformats.org/officeDocument/2006/relationships/image" Target="../media/image46.emf"/><Relationship Id="rId10" Type="http://schemas.openxmlformats.org/officeDocument/2006/relationships/customXml" Target="../ink/ink25.xml"/><Relationship Id="rId19" Type="http://schemas.openxmlformats.org/officeDocument/2006/relationships/image" Target="../media/image38.emf"/><Relationship Id="rId9" Type="http://schemas.openxmlformats.org/officeDocument/2006/relationships/image" Target="../media/image50.emf"/><Relationship Id="rId14" Type="http://schemas.openxmlformats.org/officeDocument/2006/relationships/customXml" Target="../ink/ink27.xml"/><Relationship Id="rId22" Type="http://schemas.openxmlformats.org/officeDocument/2006/relationships/customXml" Target="../ink/ink31.xml"/><Relationship Id="rId27" Type="http://schemas.openxmlformats.org/officeDocument/2006/relationships/image" Target="../media/image5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emf"/><Relationship Id="rId13" Type="http://schemas.openxmlformats.org/officeDocument/2006/relationships/customXml" Target="../ink/ink39.xml"/><Relationship Id="rId18" Type="http://schemas.openxmlformats.org/officeDocument/2006/relationships/image" Target="../media/image125.emf"/><Relationship Id="rId3" Type="http://schemas.openxmlformats.org/officeDocument/2006/relationships/customXml" Target="../ink/ink34.xml"/><Relationship Id="rId7" Type="http://schemas.openxmlformats.org/officeDocument/2006/relationships/customXml" Target="../ink/ink36.xml"/><Relationship Id="rId12" Type="http://schemas.openxmlformats.org/officeDocument/2006/relationships/image" Target="../media/image122.emf"/><Relationship Id="rId17" Type="http://schemas.openxmlformats.org/officeDocument/2006/relationships/customXml" Target="../ink/ink41.xml"/><Relationship Id="rId2" Type="http://schemas.openxmlformats.org/officeDocument/2006/relationships/image" Target="../media/image49.png"/><Relationship Id="rId16" Type="http://schemas.openxmlformats.org/officeDocument/2006/relationships/image" Target="../media/image124.emf"/><Relationship Id="rId20" Type="http://schemas.openxmlformats.org/officeDocument/2006/relationships/image" Target="../media/image1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11" Type="http://schemas.openxmlformats.org/officeDocument/2006/relationships/customXml" Target="../ink/ink38.xml"/><Relationship Id="rId5" Type="http://schemas.openxmlformats.org/officeDocument/2006/relationships/customXml" Target="../ink/ink35.xml"/><Relationship Id="rId15" Type="http://schemas.openxmlformats.org/officeDocument/2006/relationships/customXml" Target="../ink/ink40.xml"/><Relationship Id="rId10" Type="http://schemas.openxmlformats.org/officeDocument/2006/relationships/image" Target="../media/image121.emf"/><Relationship Id="rId19" Type="http://schemas.openxmlformats.org/officeDocument/2006/relationships/customXml" Target="../ink/ink42.xml"/><Relationship Id="rId4" Type="http://schemas.openxmlformats.org/officeDocument/2006/relationships/image" Target="../media/image118.emf"/><Relationship Id="rId9" Type="http://schemas.openxmlformats.org/officeDocument/2006/relationships/customXml" Target="../ink/ink37.xml"/><Relationship Id="rId14" Type="http://schemas.openxmlformats.org/officeDocument/2006/relationships/image" Target="../media/image123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fa.wikipedia.org/wiki/%D8%A7%DB%8C%D8%A7%D9%84%D8%A7%D8%AA_%D9%85%D8%AA%D8%AD%D8%AF%D9%87_%D8%A2%D9%85%D8%B1%DB%8C%DA%A9%D8%A7" TargetMode="External"/><Relationship Id="rId3" Type="http://schemas.openxmlformats.org/officeDocument/2006/relationships/hyperlink" Target="http://fa.wikipedia.org/wiki/%DA%A9%D8%B4%D8%AA%DB%8C" TargetMode="External"/><Relationship Id="rId7" Type="http://schemas.openxmlformats.org/officeDocument/2006/relationships/hyperlink" Target="http://fa.wikipedia.org/wiki/%D8%A8%D8%B1%DB%8C%D8%AA%D8%A7%D9%86%DB%8C%D8%A7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fa.wikipedia.org/wiki/%D8%B3%D8%AF%D9%87_%DB%B1%DB%B9_(%D9%85%DB%8C%D9%84%D8%A7%D8%AF%DB%8C)" TargetMode="External"/><Relationship Id="rId11" Type="http://schemas.openxmlformats.org/officeDocument/2006/relationships/hyperlink" Target="http://fa.wikipedia.org/wiki/%D8%A7%D9%84%D9%85%D9%BE%DB%8C%DA%A9_%DB%B2%DB%B0%DB%B0%DB%B4" TargetMode="External"/><Relationship Id="rId5" Type="http://schemas.openxmlformats.org/officeDocument/2006/relationships/hyperlink" Target="http://fa.wikipedia.org/wiki/%D8%A7%D9%84%D9%85%D9%BE%DB%8C%DA%A9" TargetMode="External"/><Relationship Id="rId10" Type="http://schemas.openxmlformats.org/officeDocument/2006/relationships/hyperlink" Target="http://fa.wikipedia.org/wiki/%D8%A8%D8%A7%D8%B2%DB%8C%E2%80%8C%D9%87%D8%A7%DB%8C_%D8%A7%D9%84%D9%85%D9%BE%DB%8C%DA%A9_%D8%AA%D8%A7%D8%A8%D8%B3%D8%AA%D8%A7%D9%86%DB%8C_%DB%B1%DB%B9%DB%B0%DB%B4" TargetMode="External"/><Relationship Id="rId4" Type="http://schemas.openxmlformats.org/officeDocument/2006/relationships/hyperlink" Target="http://fa.wikipedia.org/wiki/%DA%A9%D8%B4%D8%AA%DB%8C_%D9%81%D8%B1%D9%86%DA%AF%DB%8C" TargetMode="External"/><Relationship Id="rId9" Type="http://schemas.openxmlformats.org/officeDocument/2006/relationships/hyperlink" Target="http://fa.wikipedia.org/wiki/%D9%BE%D8%A7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3.xml"/><Relationship Id="rId4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13" Type="http://schemas.openxmlformats.org/officeDocument/2006/relationships/image" Target="../media/image31.emf"/><Relationship Id="rId18" Type="http://schemas.openxmlformats.org/officeDocument/2006/relationships/customXml" Target="../ink/ink50.xml"/><Relationship Id="rId3" Type="http://schemas.openxmlformats.org/officeDocument/2006/relationships/image" Target="../media/image25.png"/><Relationship Id="rId21" Type="http://schemas.openxmlformats.org/officeDocument/2006/relationships/image" Target="../media/image35.emf"/><Relationship Id="rId7" Type="http://schemas.openxmlformats.org/officeDocument/2006/relationships/image" Target="../media/image28.emf"/><Relationship Id="rId12" Type="http://schemas.openxmlformats.org/officeDocument/2006/relationships/customXml" Target="../ink/ink47.xml"/><Relationship Id="rId17" Type="http://schemas.openxmlformats.org/officeDocument/2006/relationships/image" Target="../media/image33.emf"/><Relationship Id="rId25" Type="http://schemas.openxmlformats.org/officeDocument/2006/relationships/image" Target="../media/image37.emf"/><Relationship Id="rId2" Type="http://schemas.openxmlformats.org/officeDocument/2006/relationships/image" Target="../media/image24.png"/><Relationship Id="rId16" Type="http://schemas.openxmlformats.org/officeDocument/2006/relationships/customXml" Target="../ink/ink49.xml"/><Relationship Id="rId20" Type="http://schemas.openxmlformats.org/officeDocument/2006/relationships/customXml" Target="../ink/ink5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4.xml"/><Relationship Id="rId11" Type="http://schemas.openxmlformats.org/officeDocument/2006/relationships/image" Target="../media/image30.emf"/><Relationship Id="rId24" Type="http://schemas.openxmlformats.org/officeDocument/2006/relationships/customXml" Target="../ink/ink53.xml"/><Relationship Id="rId5" Type="http://schemas.openxmlformats.org/officeDocument/2006/relationships/image" Target="../media/image27.emf"/><Relationship Id="rId15" Type="http://schemas.openxmlformats.org/officeDocument/2006/relationships/image" Target="../media/image32.emf"/><Relationship Id="rId23" Type="http://schemas.openxmlformats.org/officeDocument/2006/relationships/image" Target="../media/image36.emf"/><Relationship Id="rId10" Type="http://schemas.openxmlformats.org/officeDocument/2006/relationships/customXml" Target="../ink/ink46.xml"/><Relationship Id="rId19" Type="http://schemas.openxmlformats.org/officeDocument/2006/relationships/image" Target="../media/image34.emf"/><Relationship Id="rId4" Type="http://schemas.openxmlformats.org/officeDocument/2006/relationships/customXml" Target="../ink/ink43.xml"/><Relationship Id="rId9" Type="http://schemas.openxmlformats.org/officeDocument/2006/relationships/image" Target="../media/image29.emf"/><Relationship Id="rId14" Type="http://schemas.openxmlformats.org/officeDocument/2006/relationships/customXml" Target="../ink/ink48.xml"/><Relationship Id="rId22" Type="http://schemas.openxmlformats.org/officeDocument/2006/relationships/customXml" Target="../ink/ink5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slide" Target="slide8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5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customXml" Target="../ink/ink55.xml"/><Relationship Id="rId4" Type="http://schemas.openxmlformats.org/officeDocument/2006/relationships/image" Target="../media/image65.e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1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" Target="slide5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81"/>
          <a:stretch/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1424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4400" y="228600"/>
            <a:ext cx="6781800" cy="5010329"/>
            <a:chOff x="1447800" y="228600"/>
            <a:chExt cx="6781800" cy="5010329"/>
          </a:xfrm>
        </p:grpSpPr>
        <p:pic>
          <p:nvPicPr>
            <p:cNvPr id="3" name="Picture 2" descr="C:\Documents and Settings\Mostafa SHahverdi\Desktop\Step-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47800" y="228600"/>
              <a:ext cx="990600" cy="46482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2667000" y="457200"/>
              <a:ext cx="5334000" cy="584775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  <a:latin typeface="A.C.M.E. Explosive" pitchFamily="34" charset="0"/>
                </a:rPr>
                <a:t>Epidemiology</a:t>
              </a:r>
              <a:endPara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.C.M.E. Explosive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43200" y="4038600"/>
              <a:ext cx="5486400" cy="1200329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sz="72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Injury rates</a:t>
              </a:r>
              <a:endPara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AB1A12-E64D-46B3-910D-7A5B4091BB5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4754" name="AutoShape 2" descr="http://media.coreperformance.com/images/411*308/5-common-basketball-ailments.jpg"/>
          <p:cNvSpPr>
            <a:spLocks noChangeAspect="1" noChangeArrowheads="1"/>
          </p:cNvSpPr>
          <p:nvPr/>
        </p:nvSpPr>
        <p:spPr bwMode="auto">
          <a:xfrm>
            <a:off x="155575" y="-1401763"/>
            <a:ext cx="3914775" cy="29337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 rot="16200000">
            <a:off x="7533119" y="2723565"/>
            <a:ext cx="1933305" cy="812432"/>
            <a:chOff x="1840477" y="228595"/>
            <a:chExt cx="1933305" cy="1204879"/>
          </a:xfrm>
        </p:grpSpPr>
        <p:sp>
          <p:nvSpPr>
            <p:cNvPr id="10" name="Rectangle 9"/>
            <p:cNvSpPr/>
            <p:nvPr/>
          </p:nvSpPr>
          <p:spPr>
            <a:xfrm>
              <a:off x="1992876" y="718118"/>
              <a:ext cx="369332" cy="277285"/>
            </a:xfrm>
            <a:prstGeom prst="rect">
              <a:avLst/>
            </a:prstGeom>
          </p:spPr>
          <p:txBody>
            <a:bodyPr vert="vert" wrap="squar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endParaRPr lang="en-US" sz="1200" b="1" dirty="0" smtClean="0">
                <a:ln/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40477" y="1296443"/>
              <a:ext cx="369332" cy="137031"/>
            </a:xfrm>
            <a:prstGeom prst="rect">
              <a:avLst/>
            </a:prstGeom>
          </p:spPr>
          <p:txBody>
            <a:bodyPr vert="vert" wrap="none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endParaRPr lang="en-US" sz="1200" b="1" dirty="0">
                <a:ln/>
                <a:solidFill>
                  <a:schemeClr val="accent3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50452" y="228595"/>
              <a:ext cx="923330" cy="110799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  <a:scene3d>
                <a:camera prst="orthographicFront"/>
                <a:lightRig rig="flat" dir="t">
                  <a:rot lat="0" lon="0" rev="18900000"/>
                </a:lightRig>
              </a:scene3d>
              <a:sp3d extrusionH="31750" contourW="6350" prstMaterial="powder">
                <a:bevelT w="19050" h="19050" prst="angle"/>
                <a:contourClr>
                  <a:schemeClr val="accent3">
                    <a:tint val="100000"/>
                    <a:shade val="100000"/>
                    <a:satMod val="100000"/>
                    <a:hueMod val="100000"/>
                  </a:schemeClr>
                </a:contourClr>
              </a:sp3d>
            </a:bodyPr>
            <a:lstStyle/>
            <a:p>
              <a:pPr algn="ctr"/>
              <a:endParaRPr lang="en-US" sz="4800" b="1" dirty="0">
                <a:ln/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8335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24750" y="0"/>
            <a:ext cx="154305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  <p:sp>
        <p:nvSpPr>
          <p:cNvPr id="7" name="Rounded Rectangle 6"/>
          <p:cNvSpPr/>
          <p:nvPr/>
        </p:nvSpPr>
        <p:spPr>
          <a:xfrm rot="5400000">
            <a:off x="1219200" y="2057400"/>
            <a:ext cx="228600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1127918" y="1691482"/>
            <a:ext cx="258763" cy="1295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5400000">
            <a:off x="1219200" y="2743200"/>
            <a:ext cx="228600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 rot="5400000">
            <a:off x="1066800" y="609600"/>
            <a:ext cx="228600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28874" y="1066800"/>
            <a:ext cx="4886325" cy="31242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اسیب در کشتی گیران دانشگاهی نسبت به رده های دیگر بیشتر است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346669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30480"/>
            <a:ext cx="9144000" cy="682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600950" y="-26157"/>
            <a:ext cx="1543050" cy="5595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 smtClean="0"/>
              <a:t>Cane et al (2009) 8</a:t>
            </a:r>
            <a:endParaRPr lang="fa-IR" sz="1600" dirty="0"/>
          </a:p>
        </p:txBody>
      </p:sp>
      <p:sp>
        <p:nvSpPr>
          <p:cNvPr id="6" name="Rounded Rectangle 5"/>
          <p:cNvSpPr/>
          <p:nvPr/>
        </p:nvSpPr>
        <p:spPr>
          <a:xfrm rot="5400000">
            <a:off x="914400" y="762000"/>
            <a:ext cx="228600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5400000">
            <a:off x="930275" y="5807076"/>
            <a:ext cx="349249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914398" y="2743198"/>
            <a:ext cx="228604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28874" y="1066800"/>
            <a:ext cx="4886325" cy="31242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اسیب در کشتی گیران دانشگاهی نسبت به رده های دیگر بیشتر است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61738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599" cy="60245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5400000">
            <a:off x="1066800" y="1219201"/>
            <a:ext cx="152400" cy="1524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5400000">
            <a:off x="2818608" y="1219992"/>
            <a:ext cx="153983" cy="1524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 rot="5400000">
            <a:off x="6286498" y="1257302"/>
            <a:ext cx="152404" cy="14478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5400000">
            <a:off x="8039892" y="1408909"/>
            <a:ext cx="150816" cy="1143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-76200" y="0"/>
            <a:ext cx="1676400" cy="8993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Aman</a:t>
            </a:r>
            <a:r>
              <a:rPr lang="en-US" dirty="0" smtClean="0"/>
              <a:t> et al (2015) 4</a:t>
            </a:r>
            <a:endParaRPr lang="en-US" dirty="0"/>
          </a:p>
        </p:txBody>
      </p:sp>
      <p:sp>
        <p:nvSpPr>
          <p:cNvPr id="13" name="Round Same Side Corner Rectangle 12"/>
          <p:cNvSpPr/>
          <p:nvPr/>
        </p:nvSpPr>
        <p:spPr>
          <a:xfrm>
            <a:off x="0" y="5638800"/>
            <a:ext cx="7962900" cy="16002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dirty="0"/>
              <a:t>Risk ratio (RR) between sports was calculated with median injury</a:t>
            </a:r>
            <a:br>
              <a:rPr lang="en-US" dirty="0"/>
            </a:br>
            <a:r>
              <a:rPr lang="en-US" dirty="0"/>
              <a:t>incidence as standard. RR between female and male subjects </a:t>
            </a:r>
            <a:r>
              <a:rPr lang="en-US" dirty="0" smtClean="0"/>
              <a:t>was calculated </a:t>
            </a:r>
            <a:r>
              <a:rPr lang="en-US" dirty="0"/>
              <a:t>for injury incidence, proportion, and incidence of </a:t>
            </a:r>
            <a:r>
              <a:rPr lang="en-US" dirty="0" smtClean="0"/>
              <a:t>PMI(</a:t>
            </a:r>
            <a:r>
              <a:rPr lang="en-US" b="1" dirty="0"/>
              <a:t>permanent medical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/>
              <a:t>impairment)</a:t>
            </a:r>
            <a:r>
              <a:rPr lang="en-US" dirty="0"/>
              <a:t> </a:t>
            </a:r>
            <a:r>
              <a:rPr lang="en-US" dirty="0" smtClean="0"/>
              <a:t>for </a:t>
            </a:r>
            <a:r>
              <a:rPr lang="en-US" dirty="0"/>
              <a:t>each sport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14" name="Round Same Side Corner Rectangle 13"/>
          <p:cNvSpPr/>
          <p:nvPr/>
        </p:nvSpPr>
        <p:spPr>
          <a:xfrm>
            <a:off x="457200" y="4800600"/>
            <a:ext cx="6858000" cy="7620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شیوع آسیب در مردان بیشتر از زنان است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6588553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71" b="10882"/>
          <a:stretch/>
        </p:blipFill>
        <p:spPr>
          <a:xfrm>
            <a:off x="1046285" y="1125177"/>
            <a:ext cx="7030915" cy="523117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529"/>
          <a:stretch/>
        </p:blipFill>
        <p:spPr>
          <a:xfrm>
            <a:off x="557808" y="-37672"/>
            <a:ext cx="7519392" cy="14702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92872" y="186421"/>
            <a:ext cx="3532584" cy="10995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</a:rPr>
              <a:t>Sports injuries and illnesses during the London Summer Olympic Games 2012(9)</a:t>
            </a:r>
            <a:endParaRPr lang="fa-I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0" y="-44021"/>
            <a:ext cx="1115616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Injury rates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1268016" y="1432541"/>
            <a:ext cx="3826280" cy="13868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1.تکواندو</a:t>
            </a:r>
          </a:p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2.هندبال</a:t>
            </a:r>
            <a:endParaRPr lang="fa-IR" dirty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3 ...     </a:t>
            </a:r>
          </a:p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12.کشتی  </a:t>
            </a:r>
          </a:p>
          <a:p>
            <a:pPr algn="ctr"/>
            <a:endParaRPr lang="fa-IR" dirty="0" smtClean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Notched Right Arrow 12"/>
          <p:cNvSpPr/>
          <p:nvPr/>
        </p:nvSpPr>
        <p:spPr>
          <a:xfrm>
            <a:off x="3810000" y="58674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5943600" y="57912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31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051" name="Picture 3" descr="C:\Users\user\Desktop\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48" y="1466849"/>
            <a:ext cx="2573252" cy="52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0" y="-44021"/>
            <a:ext cx="1115616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Injury rates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8" r="78481"/>
          <a:stretch/>
        </p:blipFill>
        <p:spPr>
          <a:xfrm>
            <a:off x="1143000" y="877167"/>
            <a:ext cx="2677160" cy="640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02" b="11257"/>
          <a:stretch/>
        </p:blipFill>
        <p:spPr>
          <a:xfrm>
            <a:off x="1200265" y="1447800"/>
            <a:ext cx="2562630" cy="5238751"/>
          </a:xfrm>
          <a:prstGeom prst="rect">
            <a:avLst/>
          </a:prstGeom>
        </p:spPr>
      </p:pic>
      <p:pic>
        <p:nvPicPr>
          <p:cNvPr id="2054" name="Picture 6" descr="C:\Users\user\Desktop\qwwwww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61023"/>
            <a:ext cx="1981200" cy="10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\Desktop\vvvvvvvvv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94" y="381000"/>
            <a:ext cx="2315558" cy="10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user\Desktop\r.pn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71600"/>
            <a:ext cx="2034771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23"/>
          <p:cNvSpPr/>
          <p:nvPr/>
        </p:nvSpPr>
        <p:spPr>
          <a:xfrm>
            <a:off x="0" y="-76200"/>
            <a:ext cx="3826280" cy="12532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  <a:hlinkClick r:id="rId10" action="ppaction://hlinksldjump"/>
              </a:rPr>
              <a:t>Sports injuries and illnesses during the London Summer Olympic Games 2012(9)</a:t>
            </a:r>
            <a:endParaRPr lang="fa-I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4343400" y="60960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>
            <a:off x="6705600" y="6166904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ound Single Corner Rectangle 2"/>
          <p:cNvSpPr/>
          <p:nvPr/>
        </p:nvSpPr>
        <p:spPr>
          <a:xfrm>
            <a:off x="2481580" y="2438400"/>
            <a:ext cx="2928620" cy="1219200"/>
          </a:xfrm>
          <a:prstGeom prst="round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آسیب در مردان بیشتر از زنان بوده است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468806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/>
        </p:blipFill>
        <p:spPr>
          <a:xfrm>
            <a:off x="-60278" y="152400"/>
            <a:ext cx="8991600" cy="59775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33" y="-36394"/>
            <a:ext cx="9144000" cy="407975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142920" y="5759640"/>
              <a:ext cx="678960" cy="986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7080" y="5696280"/>
                <a:ext cx="7106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2410920" y="5795280"/>
              <a:ext cx="21492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395080" y="5731920"/>
                <a:ext cx="246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3429000" y="5795280"/>
              <a:ext cx="482400" cy="27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13160" y="5731920"/>
                <a:ext cx="5144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5090040" y="5830920"/>
              <a:ext cx="22356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074200" y="5767560"/>
                <a:ext cx="2552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/>
              <p14:cNvContentPartPr/>
              <p14:nvPr/>
            </p14:nvContentPartPr>
            <p14:xfrm>
              <a:off x="6518520" y="5813280"/>
              <a:ext cx="509400" cy="18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502680" y="5749560"/>
                <a:ext cx="5410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/>
              <p14:cNvContentPartPr/>
              <p14:nvPr/>
            </p14:nvContentPartPr>
            <p14:xfrm>
              <a:off x="7983000" y="5795280"/>
              <a:ext cx="536400" cy="45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7967160" y="5731920"/>
                <a:ext cx="568080" cy="1720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al 14"/>
          <p:cNvSpPr/>
          <p:nvPr/>
        </p:nvSpPr>
        <p:spPr>
          <a:xfrm>
            <a:off x="1" y="0"/>
            <a:ext cx="3276600" cy="6858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l">
              <a:spcBef>
                <a:spcPct val="0"/>
              </a:spcBef>
              <a:defRPr/>
            </a:pPr>
            <a:r>
              <a:rPr lang="en-US" b="1" i="1" dirty="0" smtClean="0">
                <a:solidFill>
                  <a:srgbClr val="7030A0"/>
                </a:solidFill>
                <a:hlinkClick r:id="rId16" action="ppaction://hlinksldjump"/>
              </a:rPr>
              <a:t>Sport injuries during the summer </a:t>
            </a:r>
            <a:r>
              <a:rPr lang="en-US" b="1" i="1" dirty="0" err="1" smtClean="0">
                <a:solidFill>
                  <a:srgbClr val="7030A0"/>
                </a:solidFill>
                <a:hlinkClick r:id="rId16" action="ppaction://hlinksldjump"/>
              </a:rPr>
              <a:t>olympic</a:t>
            </a:r>
            <a:r>
              <a:rPr lang="en-US" b="1" i="1" dirty="0" smtClean="0">
                <a:solidFill>
                  <a:srgbClr val="7030A0"/>
                </a:solidFill>
                <a:hlinkClick r:id="rId16" action="ppaction://hlinksldjump"/>
              </a:rPr>
              <a:t> </a:t>
            </a:r>
            <a:r>
              <a:rPr lang="en-US" b="1" i="1" dirty="0" smtClean="0">
                <a:solidFill>
                  <a:srgbClr val="7030A0"/>
                </a:solidFill>
                <a:hlinkClick r:id="rId16" action="ppaction://hlinksldjump"/>
              </a:rPr>
              <a:t>games2008</a:t>
            </a:r>
            <a:r>
              <a:rPr lang="en-US" b="1" i="1" dirty="0" smtClean="0">
                <a:solidFill>
                  <a:srgbClr val="7030A0"/>
                </a:solidFill>
                <a:hlinkClick r:id="rId16" action="ppaction://hlinksldjump"/>
              </a:rPr>
              <a:t>.(2009)(15)</a:t>
            </a:r>
            <a:endParaRPr lang="fa-IR" dirty="0">
              <a:solidFill>
                <a:schemeClr val="tx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1243382" y="2362200"/>
            <a:ext cx="3826280" cy="138686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1.فوتبال</a:t>
            </a:r>
          </a:p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2.تکواندو</a:t>
            </a:r>
            <a:endParaRPr lang="fa-IR" dirty="0">
              <a:ln>
                <a:solidFill>
                  <a:sysClr val="windowText" lastClr="000000"/>
                </a:solidFill>
              </a:ln>
            </a:endParaRPr>
          </a:p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3 ...     </a:t>
            </a:r>
          </a:p>
          <a:p>
            <a:pPr algn="ctr"/>
            <a:r>
              <a:rPr lang="fa-IR" dirty="0" smtClean="0">
                <a:ln>
                  <a:solidFill>
                    <a:sysClr val="windowText" lastClr="000000"/>
                  </a:solidFill>
                </a:ln>
              </a:rPr>
              <a:t>12.کشتی  </a:t>
            </a:r>
          </a:p>
          <a:p>
            <a:pPr algn="ctr"/>
            <a:endParaRPr lang="fa-IR" dirty="0" smtClean="0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95002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563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Oval Callout 5"/>
          <p:cNvSpPr/>
          <p:nvPr/>
        </p:nvSpPr>
        <p:spPr>
          <a:xfrm>
            <a:off x="76200" y="6248400"/>
            <a:ext cx="1752600" cy="50164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Yard et al(2008)32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5908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382000" cy="609601"/>
          </a:xfrm>
        </p:spPr>
        <p:txBody>
          <a:bodyPr>
            <a:noAutofit/>
          </a:bodyPr>
          <a:lstStyle/>
          <a:p>
            <a:pPr algn="ctr"/>
            <a:r>
              <a:rPr lang="fa-IR" sz="1600" dirty="0" smtClean="0"/>
              <a:t>مقایسه منطقه آسیب دیده بین کشتی گیران آزاد فرنگی در گروه سنی کودکان</a:t>
            </a:r>
            <a:endParaRPr lang="en-US" sz="1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4350381"/>
              </p:ext>
            </p:extLst>
          </p:nvPr>
        </p:nvGraphicFramePr>
        <p:xfrm>
          <a:off x="0" y="685798"/>
          <a:ext cx="9143999" cy="5594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151291"/>
                <a:gridCol w="2420708"/>
              </a:tblGrid>
              <a:tr h="760499">
                <a:tc gridSpan="2">
                  <a:txBody>
                    <a:bodyPr/>
                    <a:lstStyle/>
                    <a:p>
                      <a:pPr algn="ctr"/>
                      <a:r>
                        <a:rPr lang="fa-IR" sz="4000" dirty="0" smtClean="0"/>
                        <a:t>ازاد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a-IR" sz="4000" dirty="0" smtClean="0"/>
                        <a:t>فرنگی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60499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28</a:t>
                      </a: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سر</a:t>
                      </a:r>
                      <a:r>
                        <a:rPr lang="fa-IR" baseline="0" dirty="0" smtClean="0"/>
                        <a:t> و صورت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48.1%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سر وصورت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604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23.2%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زانو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24.4%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شانه/ ترقوه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60499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15</a:t>
                      </a:r>
                      <a:r>
                        <a:rPr lang="en-US" dirty="0" smtClean="0"/>
                        <a:t>.9%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شانه</a:t>
                      </a:r>
                      <a:r>
                        <a:rPr lang="fa-IR" baseline="0" dirty="0" smtClean="0"/>
                        <a:t> و ترقوه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11.1%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ارنج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604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مچ/دست/انگشتان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9.3%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تنه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6049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9.8%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تنه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5.6%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زانو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3136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مچ/انگشتان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1.9%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ران.مچ.دست.انگشتان دست و پا.مچ دست و پا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759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65126"/>
            <a:ext cx="6991350" cy="6111874"/>
          </a:xfrm>
          <a:blipFill dpi="0" rotWithShape="1">
            <a:blip r:embed="rId2" cstate="print">
              <a:alphaModFix amt="26000"/>
            </a:blip>
            <a:srcRect/>
            <a:stretch>
              <a:fillRect/>
            </a:stretch>
          </a:blipFill>
        </p:spPr>
        <p:txBody>
          <a:bodyPr/>
          <a:lstStyle/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/>
              <a:t>اسیب در کشتی گیران دانشگاهی نسبت </a:t>
            </a:r>
            <a:r>
              <a:rPr lang="fa-IR" dirty="0" smtClean="0"/>
              <a:t>به به افراد دبیرستانی، جوانان و ملی بیشتر است</a:t>
            </a:r>
          </a:p>
          <a:p>
            <a:pPr marL="0" indent="0" algn="r" rtl="1">
              <a:buClr>
                <a:srgbClr val="00B050"/>
              </a:buClr>
              <a:buNone/>
            </a:pPr>
            <a:r>
              <a:rPr lang="fa-IR" dirty="0" smtClean="0"/>
              <a:t> </a:t>
            </a: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 smtClean="0"/>
              <a:t>شیوع آسیب در مردان بیشتر از زنان است</a:t>
            </a:r>
          </a:p>
          <a:p>
            <a:pPr marL="0" indent="0" algn="r" rtl="1">
              <a:buClr>
                <a:srgbClr val="00B050"/>
              </a:buClr>
              <a:buNone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 smtClean="0"/>
              <a:t>در المپیک پکن و لندن، کشتی از لحاظ فراوانی آسیب در رتبه دوازدهم قرار دارد</a:t>
            </a: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marL="0" indent="0" algn="r" rtl="1">
              <a:buClr>
                <a:srgbClr val="00B050"/>
              </a:buClr>
              <a:buNone/>
            </a:pPr>
            <a:endParaRPr lang="fa-IR" dirty="0"/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676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0" y="3322320"/>
            <a:ext cx="1676400" cy="16306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conclosion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352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18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3340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US" sz="3500" dirty="0" smtClean="0"/>
          </a:p>
          <a:p>
            <a:pPr algn="ctr"/>
            <a:r>
              <a:rPr lang="fa-IR" sz="51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3F0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اپیدمیولوژی آسیب های کشتی</a:t>
            </a:r>
            <a:endParaRPr lang="en-US" sz="51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3F0F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3500" dirty="0"/>
          </a:p>
          <a:p>
            <a:pPr marL="0" indent="0" algn="ctr">
              <a:buNone/>
            </a:pPr>
            <a:endParaRPr lang="en-US" sz="3500" dirty="0" smtClean="0"/>
          </a:p>
          <a:p>
            <a:pPr marL="0" indent="0" algn="ctr">
              <a:buNone/>
            </a:pPr>
            <a:endParaRPr lang="en-US" sz="3500" dirty="0"/>
          </a:p>
          <a:p>
            <a:pPr marL="0" indent="0" algn="ctr">
              <a:buNone/>
            </a:pPr>
            <a:r>
              <a:rPr lang="fa-IR" sz="4500" dirty="0" smtClean="0"/>
              <a:t>پژوهشگر: ابوالفضل زاهدی</a:t>
            </a:r>
            <a:endParaRPr lang="en-US" sz="4500" dirty="0" smtClean="0"/>
          </a:p>
          <a:p>
            <a:pPr marL="0" indent="0" algn="ctr">
              <a:buNone/>
            </a:pPr>
            <a:endParaRPr lang="en-US" sz="4500" dirty="0" smtClean="0"/>
          </a:p>
          <a:p>
            <a:pPr marL="0" indent="0" algn="ctr">
              <a:buNone/>
            </a:pPr>
            <a:r>
              <a:rPr lang="fa-IR" sz="4500" dirty="0" smtClean="0"/>
              <a:t>استاد: دکتر علیزاده</a:t>
            </a:r>
            <a:endParaRPr lang="en-US" sz="4500" dirty="0" smtClean="0"/>
          </a:p>
          <a:p>
            <a:endParaRPr lang="en-US" sz="2600" dirty="0" smtClean="0"/>
          </a:p>
          <a:p>
            <a:endParaRPr lang="en-US" sz="26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Spring of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981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/>
          </p:cNvGraphicFramePr>
          <p:nvPr>
            <p:extLst/>
          </p:nvPr>
        </p:nvGraphicFramePr>
        <p:xfrm>
          <a:off x="0" y="404664"/>
          <a:ext cx="7812360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 txBox="1">
            <a:spLocks/>
          </p:cNvSpPr>
          <p:nvPr/>
        </p:nvSpPr>
        <p:spPr>
          <a:xfrm>
            <a:off x="0" y="0"/>
            <a:ext cx="1115616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44408" y="6381328"/>
            <a:ext cx="586408" cy="476672"/>
          </a:xfrm>
        </p:spPr>
        <p:txBody>
          <a:bodyPr/>
          <a:lstStyle/>
          <a:p>
            <a:fld id="{407BD8E3-32DE-4404-93A3-2D95DC722C7F}" type="slidenum">
              <a:rPr lang="fa-IR" sz="2000" b="1" smtClean="0">
                <a:solidFill>
                  <a:schemeClr val="tx1"/>
                </a:solidFill>
              </a:rPr>
              <a:pPr/>
              <a:t>20</a:t>
            </a:fld>
            <a:endParaRPr lang="fa-I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8136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"/>
          <a:stretch/>
        </p:blipFill>
        <p:spPr>
          <a:xfrm>
            <a:off x="914400" y="0"/>
            <a:ext cx="8229600" cy="6334742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609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14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72000" y="4956175"/>
              <a:ext cx="303213" cy="17463"/>
            </p14:xfrm>
          </p:contentPart>
        </mc:Choice>
        <mc:Fallback xmlns="">
          <p:pic>
            <p:nvPicPr>
              <p:cNvPr id="614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556155" y="4893094"/>
                <a:ext cx="334903" cy="143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14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76975" y="4919663"/>
              <a:ext cx="563563" cy="46037"/>
            </p14:xfrm>
          </p:contentPart>
        </mc:Choice>
        <mc:Fallback xmlns="">
          <p:pic>
            <p:nvPicPr>
              <p:cNvPr id="614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261130" y="4855501"/>
                <a:ext cx="595252" cy="174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14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86500" y="4894263"/>
              <a:ext cx="438150" cy="26987"/>
            </p14:xfrm>
          </p:contentPart>
        </mc:Choice>
        <mc:Fallback xmlns="">
          <p:pic>
            <p:nvPicPr>
              <p:cNvPr id="614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270659" y="4829713"/>
                <a:ext cx="469832" cy="156087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Notched Right Arrow 9"/>
          <p:cNvSpPr/>
          <p:nvPr/>
        </p:nvSpPr>
        <p:spPr>
          <a:xfrm rot="16200000">
            <a:off x="6438900" y="514350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Notched Right Arrow 10"/>
          <p:cNvSpPr/>
          <p:nvPr/>
        </p:nvSpPr>
        <p:spPr>
          <a:xfrm rot="16200000">
            <a:off x="4533900" y="514350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nip and Round Single Corner Rectangle 12"/>
          <p:cNvSpPr/>
          <p:nvPr/>
        </p:nvSpPr>
        <p:spPr>
          <a:xfrm>
            <a:off x="7848600" y="228600"/>
            <a:ext cx="1295400" cy="914400"/>
          </a:xfrm>
          <a:prstGeom prst="snip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 smtClean="0">
                <a:hlinkClick r:id="rId10" action="ppaction://hlinksldjump"/>
              </a:rPr>
              <a:t>Kordi</a:t>
            </a:r>
            <a:r>
              <a:rPr lang="en-US" dirty="0" smtClean="0">
                <a:hlinkClick r:id="rId10" action="ppaction://hlinksldjump"/>
              </a:rPr>
              <a:t> et al (2012) 17 </a:t>
            </a:r>
            <a:endParaRPr lang="fa-IR" dirty="0" smtClean="0"/>
          </a:p>
          <a:p>
            <a:pPr algn="ctr"/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80613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Anatomical location</a:t>
            </a:r>
            <a:endParaRPr lang="en-US" sz="1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843" r="6863"/>
          <a:stretch>
            <a:fillRect/>
          </a:stretch>
        </p:blipFill>
        <p:spPr bwMode="auto">
          <a:xfrm>
            <a:off x="1295400" y="-22412"/>
            <a:ext cx="7848600" cy="688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1115616" y="-92074"/>
            <a:ext cx="2209800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collage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743825" y="-22412"/>
            <a:ext cx="1543050" cy="1394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42878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500" r="7500"/>
          <a:stretch>
            <a:fillRect/>
          </a:stretch>
        </p:blipFill>
        <p:spPr bwMode="auto">
          <a:xfrm>
            <a:off x="1371600" y="0"/>
            <a:ext cx="77724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Anatomical location</a:t>
            </a:r>
            <a:endParaRPr lang="en-US" sz="1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1219200" y="0"/>
            <a:ext cx="2209800" cy="914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 school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620000" y="120650"/>
            <a:ext cx="1543050" cy="102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314269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7" descr="Marketing 1-2-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334419"/>
            <a:ext cx="3505200" cy="2770981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1333958" y="2834823"/>
            <a:ext cx="1561642" cy="1188354"/>
            <a:chOff x="349695" y="940743"/>
            <a:chExt cx="1561642" cy="1188354"/>
          </a:xfrm>
        </p:grpSpPr>
        <p:sp>
          <p:nvSpPr>
            <p:cNvPr id="8" name="Rounded Rectangle 7"/>
            <p:cNvSpPr/>
            <p:nvPr/>
          </p:nvSpPr>
          <p:spPr>
            <a:xfrm>
              <a:off x="349695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00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495507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r>
                <a:rPr lang="en-US" sz="2400" dirty="0"/>
                <a:t>Upper extremity</a:t>
              </a:r>
              <a:endParaRPr lang="fa-IR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10158" y="4114800"/>
            <a:ext cx="1485442" cy="1188354"/>
            <a:chOff x="349695" y="940743"/>
            <a:chExt cx="1485442" cy="1188354"/>
          </a:xfrm>
        </p:grpSpPr>
        <p:sp>
          <p:nvSpPr>
            <p:cNvPr id="11" name="Rounded Rectangle 10"/>
            <p:cNvSpPr/>
            <p:nvPr/>
          </p:nvSpPr>
          <p:spPr>
            <a:xfrm>
              <a:off x="349695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00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84501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/>
                <a:t>9.3–42%</a:t>
              </a:r>
              <a:endParaRPr lang="en-US" sz="24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77000" y="4267200"/>
            <a:ext cx="1485442" cy="1188354"/>
            <a:chOff x="3956061" y="940743"/>
            <a:chExt cx="1485442" cy="1188354"/>
          </a:xfrm>
        </p:grpSpPr>
        <p:sp>
          <p:nvSpPr>
            <p:cNvPr id="14" name="Rounded Rectangle 13"/>
            <p:cNvSpPr/>
            <p:nvPr/>
          </p:nvSpPr>
          <p:spPr>
            <a:xfrm>
              <a:off x="3956061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990867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/>
                <a:t>7.5–42.3%</a:t>
              </a:r>
              <a:endParaRPr lang="en-US" sz="2400" kern="1200" dirty="0"/>
            </a:p>
          </p:txBody>
        </p:sp>
      </p:grpSp>
      <p:sp>
        <p:nvSpPr>
          <p:cNvPr id="18" name="Rounded Rectangle 4"/>
          <p:cNvSpPr/>
          <p:nvPr/>
        </p:nvSpPr>
        <p:spPr>
          <a:xfrm>
            <a:off x="6438804" y="2834822"/>
            <a:ext cx="1545919" cy="12751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57150" tIns="57150" rIns="57150" bIns="57150" numCol="1" spcCol="1270" anchor="ctr" anchorCtr="0">
            <a:noAutofit/>
          </a:bodyPr>
          <a:lstStyle/>
          <a:p>
            <a:pPr lvl="0" rtl="1"/>
            <a:endParaRPr lang="fa-IR" sz="32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2286000" y="1143000"/>
            <a:ext cx="2445158" cy="1371600"/>
            <a:chOff x="1643212" y="2065"/>
            <a:chExt cx="2109866" cy="1371600"/>
          </a:xfrm>
        </p:grpSpPr>
        <p:sp>
          <p:nvSpPr>
            <p:cNvPr id="20" name="Rounded Rectangle 19"/>
            <p:cNvSpPr/>
            <p:nvPr/>
          </p:nvSpPr>
          <p:spPr>
            <a:xfrm>
              <a:off x="1906217" y="2065"/>
              <a:ext cx="1578026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1643212" y="36871"/>
              <a:ext cx="2109866" cy="1336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r>
                <a:rPr lang="en-US" sz="2000" dirty="0"/>
                <a:t>Head/spine/trunk</a:t>
              </a:r>
              <a:endParaRPr lang="fa-IR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38085" y="1173846"/>
            <a:ext cx="1450636" cy="1153548"/>
            <a:chOff x="2152878" y="2065"/>
            <a:chExt cx="1450636" cy="1153548"/>
          </a:xfrm>
        </p:grpSpPr>
        <p:sp>
          <p:nvSpPr>
            <p:cNvPr id="23" name="Rounded Rectangle 22"/>
            <p:cNvSpPr/>
            <p:nvPr/>
          </p:nvSpPr>
          <p:spPr>
            <a:xfrm>
              <a:off x="2152878" y="2065"/>
              <a:ext cx="1281715" cy="1035954"/>
            </a:xfrm>
            <a:prstGeom prst="roundRect">
              <a:avLst>
                <a:gd name="adj" fmla="val 10000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2187684" y="36871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3200" dirty="0"/>
                <a:t>24.5–48%</a:t>
              </a:r>
              <a:endParaRPr lang="en-US" sz="3000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8100" y="3004626"/>
            <a:ext cx="1143000" cy="1153548"/>
            <a:chOff x="349695" y="940743"/>
            <a:chExt cx="1143000" cy="1153548"/>
          </a:xfrm>
        </p:grpSpPr>
        <p:sp>
          <p:nvSpPr>
            <p:cNvPr id="27" name="Rounded Rectangle 26"/>
            <p:cNvSpPr/>
            <p:nvPr/>
          </p:nvSpPr>
          <p:spPr>
            <a:xfrm>
              <a:off x="349695" y="940743"/>
              <a:ext cx="1143000" cy="517977"/>
            </a:xfrm>
            <a:prstGeom prst="roundRect">
              <a:avLst>
                <a:gd name="adj" fmla="val 10000"/>
              </a:avLst>
            </a:prstGeom>
            <a:ln>
              <a:solidFill>
                <a:srgbClr val="00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n-US" dirty="0" smtClean="0"/>
                <a:t>shoulder</a:t>
              </a:r>
              <a:endParaRPr lang="fa-IR" dirty="0"/>
            </a:p>
          </p:txBody>
        </p:sp>
        <p:sp>
          <p:nvSpPr>
            <p:cNvPr id="28" name="Rounded Rectangle 4"/>
            <p:cNvSpPr/>
            <p:nvPr/>
          </p:nvSpPr>
          <p:spPr>
            <a:xfrm>
              <a:off x="384501" y="975549"/>
              <a:ext cx="1108194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endParaRPr lang="fa-IR" sz="3200" dirty="0"/>
            </a:p>
          </p:txBody>
        </p:sp>
      </p:grpSp>
      <p:cxnSp>
        <p:nvCxnSpPr>
          <p:cNvPr id="29" name="Straight Arrow Connector 28"/>
          <p:cNvCxnSpPr>
            <a:stCxn id="27" idx="2"/>
          </p:cNvCxnSpPr>
          <p:nvPr/>
        </p:nvCxnSpPr>
        <p:spPr>
          <a:xfrm>
            <a:off x="609600" y="3522603"/>
            <a:ext cx="0" cy="7968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0" y="4267200"/>
            <a:ext cx="1219200" cy="1188354"/>
            <a:chOff x="349695" y="940743"/>
            <a:chExt cx="1485442" cy="1188354"/>
          </a:xfrm>
        </p:grpSpPr>
        <p:sp>
          <p:nvSpPr>
            <p:cNvPr id="31" name="Rounded Rectangle 30"/>
            <p:cNvSpPr/>
            <p:nvPr/>
          </p:nvSpPr>
          <p:spPr>
            <a:xfrm>
              <a:off x="349695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00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32" name="Rounded Rectangle 4"/>
            <p:cNvSpPr/>
            <p:nvPr/>
          </p:nvSpPr>
          <p:spPr>
            <a:xfrm>
              <a:off x="384501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/>
                <a:t>3.5–18.6%</a:t>
              </a:r>
              <a:endParaRPr lang="en-US" sz="2400" kern="12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153400" y="2987222"/>
            <a:ext cx="952123" cy="1088109"/>
            <a:chOff x="3956061" y="975549"/>
            <a:chExt cx="1485442" cy="1153548"/>
          </a:xfrm>
        </p:grpSpPr>
        <p:sp>
          <p:nvSpPr>
            <p:cNvPr id="38" name="Rounded Rectangle 37"/>
            <p:cNvSpPr/>
            <p:nvPr/>
          </p:nvSpPr>
          <p:spPr>
            <a:xfrm>
              <a:off x="3956061" y="1032367"/>
              <a:ext cx="1485442" cy="1096730"/>
            </a:xfrm>
            <a:prstGeom prst="roundRect">
              <a:avLst>
                <a:gd name="adj" fmla="val 1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n-US" dirty="0" smtClean="0"/>
                <a:t>knee</a:t>
              </a:r>
              <a:endParaRPr lang="fa-IR" dirty="0"/>
            </a:p>
          </p:txBody>
        </p:sp>
        <p:sp>
          <p:nvSpPr>
            <p:cNvPr id="39" name="Rounded Rectangle 4"/>
            <p:cNvSpPr/>
            <p:nvPr/>
          </p:nvSpPr>
          <p:spPr>
            <a:xfrm>
              <a:off x="3990867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endParaRPr lang="fa-IR" sz="3200" dirty="0"/>
            </a:p>
          </p:txBody>
        </p:sp>
      </p:grpSp>
      <p:cxnSp>
        <p:nvCxnSpPr>
          <p:cNvPr id="40" name="Straight Arrow Connector 39"/>
          <p:cNvCxnSpPr/>
          <p:nvPr/>
        </p:nvCxnSpPr>
        <p:spPr>
          <a:xfrm>
            <a:off x="8686800" y="4079994"/>
            <a:ext cx="0" cy="7968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/>
          <p:cNvGrpSpPr/>
          <p:nvPr/>
        </p:nvGrpSpPr>
        <p:grpSpPr>
          <a:xfrm>
            <a:off x="8305800" y="4703091"/>
            <a:ext cx="952123" cy="1088109"/>
            <a:chOff x="3956061" y="975549"/>
            <a:chExt cx="1485442" cy="1153548"/>
          </a:xfrm>
        </p:grpSpPr>
        <p:sp>
          <p:nvSpPr>
            <p:cNvPr id="42" name="Rounded Rectangle 41"/>
            <p:cNvSpPr/>
            <p:nvPr/>
          </p:nvSpPr>
          <p:spPr>
            <a:xfrm>
              <a:off x="3956061" y="1032367"/>
              <a:ext cx="1485442" cy="1096730"/>
            </a:xfrm>
            <a:prstGeom prst="roundRect">
              <a:avLst>
                <a:gd name="adj" fmla="val 1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en-US" dirty="0"/>
                <a:t>1.2–38.4%</a:t>
              </a:r>
              <a:endParaRPr lang="fa-IR" dirty="0"/>
            </a:p>
          </p:txBody>
        </p:sp>
        <p:sp>
          <p:nvSpPr>
            <p:cNvPr id="43" name="Rounded Rectangle 4"/>
            <p:cNvSpPr/>
            <p:nvPr/>
          </p:nvSpPr>
          <p:spPr>
            <a:xfrm>
              <a:off x="3990867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endParaRPr lang="fa-IR" sz="3200" dirty="0"/>
            </a:p>
          </p:txBody>
        </p:sp>
      </p:grpSp>
      <p:sp>
        <p:nvSpPr>
          <p:cNvPr id="44" name="Oval 43"/>
          <p:cNvSpPr/>
          <p:nvPr/>
        </p:nvSpPr>
        <p:spPr>
          <a:xfrm>
            <a:off x="1444964" y="228600"/>
            <a:ext cx="221263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high-school wrestlers</a:t>
            </a:r>
            <a:br>
              <a:rPr lang="en-US" dirty="0"/>
            </a:br>
            <a:endParaRPr lang="fa-IR" dirty="0"/>
          </a:p>
        </p:txBody>
      </p:sp>
      <p:sp>
        <p:nvSpPr>
          <p:cNvPr id="45" name="Rounded Rectangle 44"/>
          <p:cNvSpPr/>
          <p:nvPr/>
        </p:nvSpPr>
        <p:spPr>
          <a:xfrm>
            <a:off x="6477000" y="2971800"/>
            <a:ext cx="1485442" cy="1188354"/>
          </a:xfrm>
          <a:prstGeom prst="roundRect">
            <a:avLst>
              <a:gd name="adj" fmla="val 1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Lower extremity</a:t>
            </a:r>
            <a:endParaRPr lang="fa-IR" sz="2400" dirty="0"/>
          </a:p>
        </p:txBody>
      </p:sp>
      <p:sp>
        <p:nvSpPr>
          <p:cNvPr id="47" name="Rounded Rectangle 46"/>
          <p:cNvSpPr/>
          <p:nvPr/>
        </p:nvSpPr>
        <p:spPr>
          <a:xfrm>
            <a:off x="6254007" y="1143000"/>
            <a:ext cx="1828800" cy="547689"/>
          </a:xfrm>
          <a:prstGeom prst="roundRect">
            <a:avLst>
              <a:gd name="adj" fmla="val 1000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 smtClean="0"/>
              <a:t>بینی </a:t>
            </a:r>
            <a:r>
              <a:rPr lang="fa-IR" dirty="0" smtClean="0"/>
              <a:t>:43.3 تا 0.3</a:t>
            </a:r>
            <a:endParaRPr lang="en-US" dirty="0"/>
          </a:p>
        </p:txBody>
      </p:sp>
      <p:sp>
        <p:nvSpPr>
          <p:cNvPr id="48" name="Rounded Rectangle 47"/>
          <p:cNvSpPr/>
          <p:nvPr/>
        </p:nvSpPr>
        <p:spPr>
          <a:xfrm>
            <a:off x="6248400" y="1738311"/>
            <a:ext cx="1828800" cy="547689"/>
          </a:xfrm>
          <a:prstGeom prst="roundRect">
            <a:avLst>
              <a:gd name="adj" fmla="val 10000"/>
            </a:avLst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fa-IR" dirty="0" smtClean="0"/>
              <a:t>چشم :%20.4تا 1.1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87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7" descr="Marketing 1-2-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0" y="2286000"/>
            <a:ext cx="4381500" cy="3333750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1562558" y="2834823"/>
            <a:ext cx="1485442" cy="1188354"/>
            <a:chOff x="349695" y="940743"/>
            <a:chExt cx="1485442" cy="1188354"/>
          </a:xfrm>
        </p:grpSpPr>
        <p:sp>
          <p:nvSpPr>
            <p:cNvPr id="8" name="Rounded Rectangle 7"/>
            <p:cNvSpPr/>
            <p:nvPr/>
          </p:nvSpPr>
          <p:spPr>
            <a:xfrm>
              <a:off x="349695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00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84501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r>
                <a:rPr lang="en-US" sz="2400" dirty="0"/>
                <a:t>Lower </a:t>
              </a:r>
              <a:r>
                <a:rPr lang="en-US" sz="2400" dirty="0" smtClean="0"/>
                <a:t>extremity</a:t>
              </a:r>
              <a:endParaRPr lang="fa-IR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62558" y="4069446"/>
            <a:ext cx="1485442" cy="1188354"/>
            <a:chOff x="349695" y="940743"/>
            <a:chExt cx="1485442" cy="1188354"/>
          </a:xfrm>
        </p:grpSpPr>
        <p:sp>
          <p:nvSpPr>
            <p:cNvPr id="11" name="Rounded Rectangle 10"/>
            <p:cNvSpPr/>
            <p:nvPr/>
          </p:nvSpPr>
          <p:spPr>
            <a:xfrm>
              <a:off x="349695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00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84501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/>
                <a:t>24.8–45.1%</a:t>
              </a:r>
              <a:endParaRPr lang="en-US" sz="2400" kern="12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77000" y="4114800"/>
            <a:ext cx="1485442" cy="1188354"/>
            <a:chOff x="3956061" y="940743"/>
            <a:chExt cx="1485442" cy="1188354"/>
          </a:xfrm>
        </p:grpSpPr>
        <p:sp>
          <p:nvSpPr>
            <p:cNvPr id="14" name="Rounded Rectangle 13"/>
            <p:cNvSpPr/>
            <p:nvPr/>
          </p:nvSpPr>
          <p:spPr>
            <a:xfrm>
              <a:off x="3956061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3990867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defTabSz="13335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dirty="0"/>
                <a:t>13.4–35.8%).</a:t>
              </a:r>
              <a:endParaRPr lang="en-US" sz="2400" kern="1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77000" y="2743200"/>
            <a:ext cx="1565394" cy="1188354"/>
            <a:chOff x="3841303" y="940743"/>
            <a:chExt cx="1565394" cy="1188354"/>
          </a:xfrm>
        </p:grpSpPr>
        <p:sp>
          <p:nvSpPr>
            <p:cNvPr id="17" name="Rounded Rectangle 16"/>
            <p:cNvSpPr/>
            <p:nvPr/>
          </p:nvSpPr>
          <p:spPr>
            <a:xfrm>
              <a:off x="3841303" y="940743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3990867" y="975549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r>
                <a:rPr lang="en-US" sz="2400" dirty="0"/>
                <a:t>Upper extremity</a:t>
              </a:r>
              <a:endParaRPr lang="fa-IR" sz="2400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0" y="1143000"/>
            <a:ext cx="2445158" cy="1371600"/>
            <a:chOff x="1643212" y="2065"/>
            <a:chExt cx="2109866" cy="1371600"/>
          </a:xfrm>
        </p:grpSpPr>
        <p:sp>
          <p:nvSpPr>
            <p:cNvPr id="20" name="Rounded Rectangle 19"/>
            <p:cNvSpPr/>
            <p:nvPr/>
          </p:nvSpPr>
          <p:spPr>
            <a:xfrm>
              <a:off x="1872118" y="2065"/>
              <a:ext cx="1677876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1643212" y="36871"/>
              <a:ext cx="2109866" cy="13367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rtl="1"/>
              <a:r>
                <a:rPr lang="en-US" sz="2000" dirty="0"/>
                <a:t>Head/spine/trunk</a:t>
              </a:r>
              <a:endParaRPr lang="fa-IR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738085" y="1173846"/>
            <a:ext cx="1485442" cy="1188354"/>
            <a:chOff x="2152878" y="2065"/>
            <a:chExt cx="1485442" cy="1188354"/>
          </a:xfrm>
        </p:grpSpPr>
        <p:sp>
          <p:nvSpPr>
            <p:cNvPr id="23" name="Rounded Rectangle 22"/>
            <p:cNvSpPr/>
            <p:nvPr/>
          </p:nvSpPr>
          <p:spPr>
            <a:xfrm>
              <a:off x="2152878" y="2065"/>
              <a:ext cx="1485442" cy="1188354"/>
            </a:xfrm>
            <a:prstGeom prst="roundRect">
              <a:avLst>
                <a:gd name="adj" fmla="val 10000"/>
              </a:avLst>
            </a:prstGeom>
            <a:ln>
              <a:solidFill>
                <a:srgbClr val="FFFF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2187684" y="36871"/>
              <a:ext cx="1415830" cy="11187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0" tIns="57150" rIns="57150" bIns="57150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000" kern="1200" dirty="0" smtClean="0"/>
                <a:t>12.5-51.8%</a:t>
              </a:r>
              <a:endParaRPr lang="en-US" sz="3000" kern="1200" dirty="0"/>
            </a:p>
          </p:txBody>
        </p:sp>
      </p:grpSp>
      <p:sp>
        <p:nvSpPr>
          <p:cNvPr id="26" name="Oval 25"/>
          <p:cNvSpPr/>
          <p:nvPr/>
        </p:nvSpPr>
        <p:spPr>
          <a:xfrm>
            <a:off x="1444964" y="228600"/>
            <a:ext cx="221263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/>
              <a:t>college wrestlers</a:t>
            </a:r>
            <a:endParaRPr lang="fa-IR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685800"/>
            <a:ext cx="7448550" cy="1004889"/>
          </a:xfrm>
        </p:spPr>
        <p:txBody>
          <a:bodyPr/>
          <a:lstStyle/>
          <a:p>
            <a:endParaRPr lang="fa-IR" dirty="0"/>
          </a:p>
        </p:txBody>
      </p:sp>
      <p:sp>
        <p:nvSpPr>
          <p:cNvPr id="25" name="Rounded Rectangle 24"/>
          <p:cNvSpPr/>
          <p:nvPr/>
        </p:nvSpPr>
        <p:spPr>
          <a:xfrm>
            <a:off x="38558" y="2819400"/>
            <a:ext cx="1485442" cy="1188354"/>
          </a:xfrm>
          <a:prstGeom prst="roundRect">
            <a:avLst>
              <a:gd name="adj" fmla="val 10000"/>
            </a:avLst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knee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38558" y="4145646"/>
            <a:ext cx="1485442" cy="1188354"/>
          </a:xfrm>
          <a:prstGeom prst="roundRect">
            <a:avLst>
              <a:gd name="adj" fmla="val 10000"/>
            </a:avLst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1.2-38.4%</a:t>
            </a:r>
            <a:endParaRPr lang="en-US" sz="2400" dirty="0"/>
          </a:p>
        </p:txBody>
      </p:sp>
      <p:sp>
        <p:nvSpPr>
          <p:cNvPr id="28" name="Rounded Rectangle 27"/>
          <p:cNvSpPr/>
          <p:nvPr/>
        </p:nvSpPr>
        <p:spPr>
          <a:xfrm>
            <a:off x="8112006" y="2743200"/>
            <a:ext cx="1031994" cy="1188354"/>
          </a:xfrm>
          <a:prstGeom prst="roundRect">
            <a:avLst>
              <a:gd name="adj" fmla="val 1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err="1" smtClean="0"/>
              <a:t>wrise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8112006" y="4114800"/>
            <a:ext cx="1069636" cy="1188354"/>
          </a:xfrm>
          <a:prstGeom prst="roundRect">
            <a:avLst>
              <a:gd name="adj" fmla="val 1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400" dirty="0" smtClean="0"/>
              <a:t>1.7-26.1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81192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2" animBg="1"/>
      <p:bldP spid="25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/>
          <a:stretch/>
        </p:blipFill>
        <p:spPr>
          <a:xfrm>
            <a:off x="-60278" y="152400"/>
            <a:ext cx="8991600" cy="59775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33" y="0"/>
            <a:ext cx="9144000" cy="407975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142920" y="5759640"/>
              <a:ext cx="678960" cy="986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27080" y="5696280"/>
                <a:ext cx="7106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2410920" y="5795280"/>
              <a:ext cx="21492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395080" y="5731920"/>
                <a:ext cx="246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/>
              <p14:cNvContentPartPr/>
              <p14:nvPr/>
            </p14:nvContentPartPr>
            <p14:xfrm>
              <a:off x="3429000" y="5795280"/>
              <a:ext cx="482400" cy="27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413160" y="5731920"/>
                <a:ext cx="51444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5090040" y="5830920"/>
              <a:ext cx="22356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5074200" y="5767560"/>
                <a:ext cx="2552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/>
              <p14:cNvContentPartPr/>
              <p14:nvPr/>
            </p14:nvContentPartPr>
            <p14:xfrm>
              <a:off x="6518520" y="5813280"/>
              <a:ext cx="509400" cy="18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502680" y="5749560"/>
                <a:ext cx="54108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/>
              <p14:cNvContentPartPr/>
              <p14:nvPr/>
            </p14:nvContentPartPr>
            <p14:xfrm>
              <a:off x="7983000" y="5795280"/>
              <a:ext cx="536400" cy="45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7967160" y="5731920"/>
                <a:ext cx="568080" cy="1720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Oval 14"/>
          <p:cNvSpPr/>
          <p:nvPr/>
        </p:nvSpPr>
        <p:spPr>
          <a:xfrm>
            <a:off x="120080" y="762000"/>
            <a:ext cx="4680520" cy="108012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l">
              <a:spcBef>
                <a:spcPct val="0"/>
              </a:spcBef>
              <a:defRPr/>
            </a:pPr>
            <a:r>
              <a:rPr lang="en-US" b="1" i="1" dirty="0" smtClean="0">
                <a:solidFill>
                  <a:srgbClr val="7030A0"/>
                </a:solidFill>
              </a:rPr>
              <a:t>Sport injuries during the summer </a:t>
            </a:r>
            <a:r>
              <a:rPr lang="en-US" b="1" i="1" dirty="0" err="1" smtClean="0">
                <a:solidFill>
                  <a:srgbClr val="7030A0"/>
                </a:solidFill>
              </a:rPr>
              <a:t>olympic</a:t>
            </a:r>
            <a:r>
              <a:rPr lang="en-US" b="1" i="1" dirty="0" smtClean="0">
                <a:solidFill>
                  <a:srgbClr val="7030A0"/>
                </a:solidFill>
              </a:rPr>
              <a:t> games 2008.(2009)(7)</a:t>
            </a:r>
            <a:endParaRPr lang="fa-IR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943600" y="762000"/>
            <a:ext cx="0" cy="609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67600" y="762000"/>
            <a:ext cx="0" cy="60960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991600" y="685800"/>
            <a:ext cx="0" cy="6096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002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54149"/>
            <a:ext cx="7772400" cy="540385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7696200" cy="1905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276776" y="0"/>
            <a:ext cx="3826280" cy="12532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</a:rPr>
              <a:t>Sports injuries and illnesses during the London Summer Olympic Games 2012(31)</a:t>
            </a:r>
            <a:endParaRPr lang="fa-IR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477000" y="1371600"/>
            <a:ext cx="0" cy="495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200" y="1371600"/>
            <a:ext cx="0" cy="495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229600" y="1371600"/>
            <a:ext cx="0" cy="495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5"/>
          <p:cNvSpPr txBox="1">
            <a:spLocks/>
          </p:cNvSpPr>
          <p:nvPr/>
        </p:nvSpPr>
        <p:spPr>
          <a:xfrm>
            <a:off x="0" y="-22412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smtClean="0">
                <a:solidFill>
                  <a:schemeClr val="tx1"/>
                </a:solidFill>
              </a:rPr>
              <a:t>Competition       VS      Practice</a:t>
            </a:r>
            <a:endParaRPr lang="en-US" sz="1800" b="1" dirty="0">
              <a:solidFill>
                <a:schemeClr val="tx1"/>
              </a:solidFill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1926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98925" y="5830888"/>
              <a:ext cx="366713" cy="80962"/>
            </p14:xfrm>
          </p:contentPart>
        </mc:Choice>
        <mc:Fallback xmlns="">
          <p:pic>
            <p:nvPicPr>
              <p:cNvPr id="81926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089568" y="5821532"/>
                <a:ext cx="385427" cy="996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1927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60838" y="5786438"/>
              <a:ext cx="260350" cy="169862"/>
            </p14:xfrm>
          </p:contentPart>
        </mc:Choice>
        <mc:Fallback xmlns="">
          <p:pic>
            <p:nvPicPr>
              <p:cNvPr id="81927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151475" y="5777081"/>
                <a:ext cx="279075" cy="188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1928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00625" y="5803900"/>
              <a:ext cx="295275" cy="142875"/>
            </p14:xfrm>
          </p:contentPart>
        </mc:Choice>
        <mc:Fallback xmlns="">
          <p:pic>
            <p:nvPicPr>
              <p:cNvPr id="81928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991263" y="5794543"/>
                <a:ext cx="314000" cy="1615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1929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91100" y="5822950"/>
              <a:ext cx="322263" cy="115888"/>
            </p14:xfrm>
          </p:contentPart>
        </mc:Choice>
        <mc:Fallback xmlns="">
          <p:pic>
            <p:nvPicPr>
              <p:cNvPr id="81929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981738" y="5813593"/>
                <a:ext cx="340987" cy="134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1930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30888" y="5795963"/>
              <a:ext cx="250825" cy="177800"/>
            </p14:xfrm>
          </p:contentPart>
        </mc:Choice>
        <mc:Fallback xmlns="">
          <p:pic>
            <p:nvPicPr>
              <p:cNvPr id="81930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821532" y="5786605"/>
                <a:ext cx="269538" cy="1965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1931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30888" y="5822950"/>
              <a:ext cx="233362" cy="115888"/>
            </p14:xfrm>
          </p:contentPart>
        </mc:Choice>
        <mc:Fallback xmlns="">
          <p:pic>
            <p:nvPicPr>
              <p:cNvPr id="81931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5821525" y="5813593"/>
                <a:ext cx="252089" cy="134603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4431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097669"/>
              </p:ext>
            </p:extLst>
          </p:nvPr>
        </p:nvGraphicFramePr>
        <p:xfrm>
          <a:off x="1676400" y="1142999"/>
          <a:ext cx="5867400" cy="4114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9339"/>
                <a:gridCol w="4138061"/>
              </a:tblGrid>
              <a:tr h="1138780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تورنمنت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a-IR" dirty="0" smtClean="0"/>
                        <a:t>مقایسه</a:t>
                      </a:r>
                      <a:r>
                        <a:rPr lang="fa-IR" baseline="0" dirty="0" smtClean="0"/>
                        <a:t> اسیب  ک</a:t>
                      </a:r>
                      <a:r>
                        <a:rPr lang="fa-IR" dirty="0" smtClean="0"/>
                        <a:t>شتی در تمرین نسیت</a:t>
                      </a:r>
                      <a:r>
                        <a:rPr lang="fa-IR" baseline="0" dirty="0" smtClean="0"/>
                        <a:t> به</a:t>
                      </a:r>
                      <a:r>
                        <a:rPr lang="fa-IR" dirty="0" smtClean="0"/>
                        <a:t> مسابقه </a:t>
                      </a:r>
                    </a:p>
                    <a:p>
                      <a:pPr algn="ctr" rtl="1"/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358973">
                <a:tc>
                  <a:txBody>
                    <a:bodyPr/>
                    <a:lstStyle/>
                    <a:p>
                      <a:pPr algn="ctr"/>
                      <a:r>
                        <a:rPr lang="fa-IR" dirty="0" smtClean="0"/>
                        <a:t>المپیک</a:t>
                      </a:r>
                      <a:r>
                        <a:rPr lang="fa-IR" baseline="0" dirty="0" smtClean="0"/>
                        <a:t> 2008  پکن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شیوع</a:t>
                      </a:r>
                      <a:r>
                        <a:rPr lang="fa-IR" baseline="0" dirty="0" smtClean="0"/>
                        <a:t> آسیب در مسابقه </a:t>
                      </a:r>
                      <a:r>
                        <a:rPr lang="en-US" baseline="0" dirty="0" smtClean="0"/>
                        <a:t>16(80.0)</a:t>
                      </a:r>
                      <a:endParaRPr lang="fa-IR" baseline="0" dirty="0" smtClean="0"/>
                    </a:p>
                    <a:p>
                      <a:pPr algn="ctr" rtl="1"/>
                      <a:r>
                        <a:rPr lang="fa-IR" baseline="0" dirty="0" smtClean="0"/>
                        <a:t>شیوع آسیب در تمرین </a:t>
                      </a:r>
                      <a:r>
                        <a:rPr lang="en-US" baseline="0" dirty="0" smtClean="0"/>
                        <a:t>4(20.0)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617048"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المپیک</a:t>
                      </a:r>
                      <a:r>
                        <a:rPr lang="fa-IR" baseline="0" dirty="0" smtClean="0"/>
                        <a:t> 2012لندن</a:t>
                      </a:r>
                      <a:endParaRPr 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fa-IR" dirty="0" smtClean="0"/>
                        <a:t>شیوع</a:t>
                      </a:r>
                      <a:r>
                        <a:rPr lang="fa-IR" baseline="0" dirty="0" smtClean="0"/>
                        <a:t> آسیب در مسابقه =</a:t>
                      </a:r>
                      <a:r>
                        <a:rPr lang="en-US" baseline="0" dirty="0" smtClean="0"/>
                        <a:t>20(62.5)</a:t>
                      </a:r>
                      <a:endParaRPr lang="fa-IR" baseline="0" dirty="0" smtClean="0"/>
                    </a:p>
                    <a:p>
                      <a:pPr algn="ctr" rtl="1"/>
                      <a:r>
                        <a:rPr lang="fa-IR" baseline="0" dirty="0" smtClean="0"/>
                        <a:t>شیوع  آسیب در تمرین =</a:t>
                      </a:r>
                      <a:r>
                        <a:rPr lang="en-US" baseline="0" dirty="0" smtClean="0"/>
                        <a:t>12(37.5)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0" y="-22412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smtClean="0">
                <a:solidFill>
                  <a:schemeClr val="tx1"/>
                </a:solidFill>
              </a:rPr>
              <a:t>Competition       VS      Practice</a:t>
            </a:r>
            <a:endParaRPr lang="en-US" sz="1800" b="1" dirty="0">
              <a:solidFill>
                <a:schemeClr val="tx1"/>
              </a:solidFill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509040" y="821520"/>
              <a:ext cx="446760" cy="3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93200" y="758160"/>
                <a:ext cx="4784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946440" y="85716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930600" y="79380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179320" y="1027080"/>
              <a:ext cx="312840" cy="18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163480" y="963360"/>
                <a:ext cx="34452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/>
              <p14:cNvContentPartPr/>
              <p14:nvPr/>
            </p14:nvContentPartPr>
            <p14:xfrm>
              <a:off x="6322320" y="1035720"/>
              <a:ext cx="285840" cy="45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306480" y="972360"/>
                <a:ext cx="31788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473400" y="3830760"/>
              <a:ext cx="51804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57560" y="3767400"/>
                <a:ext cx="5497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5277600" y="3964680"/>
              <a:ext cx="250200" cy="18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5261400" y="3901320"/>
                <a:ext cx="2822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6366960" y="3982680"/>
              <a:ext cx="277200" cy="18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6351120" y="3919320"/>
                <a:ext cx="308880" cy="1450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Notched Right Arrow 12"/>
          <p:cNvSpPr/>
          <p:nvPr/>
        </p:nvSpPr>
        <p:spPr>
          <a:xfrm>
            <a:off x="4724400" y="9906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Notched Right Arrow 13"/>
          <p:cNvSpPr/>
          <p:nvPr/>
        </p:nvSpPr>
        <p:spPr>
          <a:xfrm>
            <a:off x="5867400" y="9906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Notched Right Arrow 14"/>
          <p:cNvSpPr/>
          <p:nvPr/>
        </p:nvSpPr>
        <p:spPr>
          <a:xfrm>
            <a:off x="4648200" y="39624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Notched Right Arrow 15"/>
          <p:cNvSpPr/>
          <p:nvPr/>
        </p:nvSpPr>
        <p:spPr>
          <a:xfrm>
            <a:off x="5791200" y="39624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-2147483648" y="-2147483648"/>
              <a:ext cx="0" cy="0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-2147483648" y="-2147483648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1975" y="3983038"/>
              <a:ext cx="331788" cy="9525"/>
            </p14:xfrm>
          </p:contentPart>
        </mc:Choice>
        <mc:Fallback xmlns=""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46141" y="3918561"/>
                <a:ext cx="363815" cy="1388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028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403550" y="22124988"/>
              <a:ext cx="0" cy="0"/>
            </p14:xfrm>
          </p:contentPart>
        </mc:Choice>
        <mc:Fallback xmlns="">
          <p:pic>
            <p:nvPicPr>
              <p:cNvPr id="1028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403550" y="22124988"/>
                <a:ext cx="0" cy="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029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9863" y="4089400"/>
              <a:ext cx="268287" cy="19050"/>
            </p14:xfrm>
          </p:contentPart>
        </mc:Choice>
        <mc:Fallback xmlns="">
          <p:pic>
            <p:nvPicPr>
              <p:cNvPr id="1029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34018" y="4026140"/>
                <a:ext cx="299977" cy="145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030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40475" y="4098925"/>
              <a:ext cx="268288" cy="26988"/>
            </p14:xfrm>
          </p:contentPart>
        </mc:Choice>
        <mc:Fallback xmlns="">
          <p:pic>
            <p:nvPicPr>
              <p:cNvPr id="1030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324630" y="4034737"/>
                <a:ext cx="300339" cy="155728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Rectangle 11"/>
          <p:cNvSpPr/>
          <p:nvPr/>
        </p:nvSpPr>
        <p:spPr>
          <a:xfrm>
            <a:off x="7947600" y="0"/>
            <a:ext cx="1135500" cy="90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2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884274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4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6477000"/>
          </a:xfrm>
          <a:ln>
            <a:noFill/>
          </a:ln>
        </p:spPr>
        <p:txBody>
          <a:bodyPr/>
          <a:lstStyle/>
          <a:p>
            <a:pPr algn="r" rtl="1"/>
            <a:endParaRPr lang="fa-IR" sz="2400" dirty="0" smtClean="0">
              <a:solidFill>
                <a:srgbClr val="0070C0"/>
              </a:solidFill>
              <a:latin typeface="AngsanaUPC" panose="02020603050405020304" pitchFamily="18" charset="-34"/>
              <a:cs typeface="B Koodak" pitchFamily="2" charset="-78"/>
            </a:endParaRPr>
          </a:p>
          <a:p>
            <a:pPr algn="r" rtl="1"/>
            <a:r>
              <a:rPr lang="fa-IR" sz="2400" dirty="0" smtClean="0">
                <a:latin typeface="AngsanaUPC" panose="02020603050405020304" pitchFamily="18" charset="-34"/>
                <a:cs typeface="B Koodak" pitchFamily="2" charset="-78"/>
              </a:rPr>
              <a:t>تاریخچه:</a:t>
            </a:r>
            <a:endParaRPr lang="fa-IR" sz="2400" dirty="0">
              <a:latin typeface="AngsanaUPC" panose="02020603050405020304" pitchFamily="18" charset="-34"/>
              <a:cs typeface="B Koodak" pitchFamily="2" charset="-78"/>
            </a:endParaRPr>
          </a:p>
          <a:p>
            <a:pPr algn="r" rtl="1"/>
            <a:endParaRPr lang="fa-IR" sz="2400" dirty="0" smtClean="0">
              <a:solidFill>
                <a:srgbClr val="0070C0"/>
              </a:solidFill>
              <a:latin typeface="AngsanaUPC" panose="02020603050405020304" pitchFamily="18" charset="-34"/>
              <a:cs typeface="B Koodak" pitchFamily="2" charset="-78"/>
            </a:endParaRPr>
          </a:p>
          <a:p>
            <a:pPr algn="r" rtl="1"/>
            <a:r>
              <a:rPr lang="fa-IR" sz="2400" dirty="0" smtClean="0">
                <a:solidFill>
                  <a:srgbClr val="0070C0"/>
                </a:solidFill>
                <a:latin typeface="AngsanaUPC" panose="02020603050405020304" pitchFamily="18" charset="-34"/>
                <a:cs typeface="B Koodak" pitchFamily="2" charset="-78"/>
              </a:rPr>
              <a:t>ﻛﺸﺘﻲ از ﻗﺪﻳﻤﻲ ﺗﺮﻳﻦ ورزش ﻫﺎ در ﺟﻬﺎن اﺳﺖ ﻛﻪسابقه آ ن ﺑﻪ ﻣﺴﺎﺑﻘﺎت اﻟﻤﭙﻴﻚ ﻳﻮﻧﺎن ﺑﺎﺳﺘﺎن  در ﺳﺎل 776 ﻗﺒﻞ از ﻣﻴﻼد ﻣﺴﻴﺢ ﻣﻲ رﺳﺪ .</a:t>
            </a:r>
          </a:p>
          <a:p>
            <a:pPr algn="r" rtl="1"/>
            <a:endParaRPr lang="fa-IR" sz="2400" dirty="0" smtClean="0">
              <a:solidFill>
                <a:srgbClr val="0070C0"/>
              </a:solidFill>
              <a:latin typeface="AngsanaUPC" panose="02020603050405020304" pitchFamily="18" charset="-34"/>
              <a:cs typeface="B Koodak" pitchFamily="2" charset="-78"/>
            </a:endParaRPr>
          </a:p>
          <a:p>
            <a:pPr algn="r" rtl="1"/>
            <a:r>
              <a:rPr lang="fa-IR" sz="2400" dirty="0" smtClean="0">
                <a:solidFill>
                  <a:srgbClr val="0070C0"/>
                </a:solidFill>
                <a:latin typeface="AngsanaUPC" panose="02020603050405020304" pitchFamily="18" charset="-34"/>
                <a:cs typeface="B Koodak" pitchFamily="2" charset="-78"/>
              </a:rPr>
              <a:t>ﻛﺸﺘﻲ از  ﭘﺮﻃﺮﻓﺪارﺗﺮﻳﻦ ورزش ﻫﺎي  ﺣﺎل ﺣﺎﺿﺮ دﻧﻴﺎﺳﺖ، به ﻃﻮري ﻛﻪ   در آﻣﺮﻳﻜﺎ ﻃﻲ ﺳﺎل ﺗﺤﺼﻴﻠﻲ 2006 - 2005 ،ﺑﻴﺶ  از 250هزار  ﭘﺴﺮ دﺑﻴﺮﺳﺘﺎﻧﻲ در ﻣﺴﺎﺑﻘﺎت رﺳﻤﻲ اﻳﻦ ورزش ﺷﺮﻛﺖ و آن را ﺑﻪ ﺷﺸﻤﻴﻦ ورزش ﭘﺮﻃﺮﻓﺪار دردﺑﻴﺮﺳﺘﺎن ﻫﺎي  اﻳﺎﻻت ﻣﺘﺤﺪ</a:t>
            </a:r>
            <a:r>
              <a:rPr lang="fa-IR" sz="2400" dirty="0">
                <a:solidFill>
                  <a:srgbClr val="0070C0"/>
                </a:solidFill>
                <a:latin typeface="AngsanaUPC" panose="02020603050405020304" pitchFamily="18" charset="-34"/>
                <a:cs typeface="B Koodak" pitchFamily="2" charset="-78"/>
              </a:rPr>
              <a:t>ه</a:t>
            </a:r>
            <a:r>
              <a:rPr lang="fa-IR" sz="2400" dirty="0" smtClean="0">
                <a:solidFill>
                  <a:srgbClr val="0070C0"/>
                </a:solidFill>
                <a:latin typeface="AngsanaUPC" panose="02020603050405020304" pitchFamily="18" charset="-34"/>
                <a:cs typeface="B Koodak" pitchFamily="2" charset="-78"/>
              </a:rPr>
              <a:t> ﺗﺒﺪﻳﻞﻛﺮده است</a:t>
            </a:r>
          </a:p>
          <a:p>
            <a:pPr algn="r" rtl="1"/>
            <a:endParaRPr lang="fa-IR" sz="2400" dirty="0" smtClean="0">
              <a:solidFill>
                <a:srgbClr val="0070C0"/>
              </a:solidFill>
              <a:latin typeface="AngsanaUPC" panose="02020603050405020304" pitchFamily="18" charset="-34"/>
              <a:cs typeface="B Koodak" pitchFamily="2" charset="-78"/>
            </a:endParaRPr>
          </a:p>
          <a:p>
            <a:pPr marL="0" indent="0" algn="r" rtl="1">
              <a:buNone/>
            </a:pPr>
            <a:endParaRPr lang="fa-IR" sz="2000" dirty="0" smtClean="0">
              <a:latin typeface="AngsanaUPC" panose="02020603050405020304" pitchFamily="18" charset="-34"/>
              <a:cs typeface="B Koodak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517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130051" name="Picture 3" descr="C:\Users\jahandost\Desktop\x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14425"/>
            <a:ext cx="7665493" cy="5438775"/>
          </a:xfrm>
          <a:prstGeom prst="rect">
            <a:avLst/>
          </a:prstGeom>
          <a:noFill/>
        </p:spPr>
      </p:pic>
      <p:sp>
        <p:nvSpPr>
          <p:cNvPr id="6" name="Notched Right Arrow 5"/>
          <p:cNvSpPr/>
          <p:nvPr/>
        </p:nvSpPr>
        <p:spPr>
          <a:xfrm>
            <a:off x="4724400" y="487680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7239000" y="487680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0" y="-22412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smtClean="0">
                <a:solidFill>
                  <a:schemeClr val="tx1"/>
                </a:solidFill>
              </a:rPr>
              <a:t>Competition       VS      Practice</a:t>
            </a:r>
            <a:endParaRPr lang="en-US" sz="1800" b="1" dirty="0">
              <a:solidFill>
                <a:schemeClr val="tx1"/>
              </a:solidFill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947600" y="0"/>
            <a:ext cx="1135500" cy="90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2</a:t>
            </a:r>
            <a:endParaRPr lang="fa-IR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smtClean="0">
                <a:solidFill>
                  <a:schemeClr val="tx1"/>
                </a:solidFill>
              </a:rPr>
              <a:t>Competition       VS      Practice</a:t>
            </a:r>
            <a:endParaRPr lang="en-US" sz="1800" b="1" dirty="0">
              <a:solidFill>
                <a:schemeClr val="tx1"/>
              </a:solidFill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7772400" cy="6477000"/>
          </a:xfrm>
        </p:spPr>
      </p:pic>
      <p:sp>
        <p:nvSpPr>
          <p:cNvPr id="8" name="Rounded Rectangle 7"/>
          <p:cNvSpPr/>
          <p:nvPr/>
        </p:nvSpPr>
        <p:spPr>
          <a:xfrm>
            <a:off x="2057400" y="4251325"/>
            <a:ext cx="1066800" cy="70167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8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947600" y="0"/>
            <a:ext cx="1135500" cy="90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2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026966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65126"/>
            <a:ext cx="6991350" cy="6111874"/>
          </a:xfrm>
          <a:blipFill dpi="0" rotWithShape="1">
            <a:blip r:embed="rId2" cstate="print">
              <a:alphaModFix amt="26000"/>
            </a:blip>
            <a:srcRect/>
            <a:stretch>
              <a:fillRect/>
            </a:stretch>
          </a:blipFill>
        </p:spPr>
        <p:txBody>
          <a:bodyPr/>
          <a:lstStyle/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 smtClean="0"/>
              <a:t>در </a:t>
            </a:r>
            <a:r>
              <a:rPr lang="fa-IR" dirty="0"/>
              <a:t>تمرین به ترتیب عفونت</a:t>
            </a:r>
            <a:r>
              <a:rPr lang="en-US" dirty="0"/>
              <a:t> </a:t>
            </a:r>
            <a:r>
              <a:rPr lang="fa-IR" dirty="0"/>
              <a:t>پوستی و آسیب زانو بیشتر است</a:t>
            </a:r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/>
              <a:t>در مسابقه به ترتیب آسیب زانو و اسپرین مچ پا بیشتر است</a:t>
            </a:r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fa-IR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/>
              <a:t>اسیب در مسابقه نسبت به تمرین بیشتر است</a:t>
            </a:r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676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0" y="3322320"/>
            <a:ext cx="1676400" cy="16306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conclosion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6008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114354"/>
              </p:ext>
            </p:extLst>
          </p:nvPr>
        </p:nvGraphicFramePr>
        <p:xfrm>
          <a:off x="467544" y="620688"/>
          <a:ext cx="7704856" cy="5834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5"/>
          <p:cNvSpPr txBox="1">
            <a:spLocks/>
          </p:cNvSpPr>
          <p:nvPr/>
        </p:nvSpPr>
        <p:spPr>
          <a:xfrm>
            <a:off x="0" y="-22412"/>
            <a:ext cx="1115616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00392" y="6237312"/>
            <a:ext cx="827112" cy="412163"/>
          </a:xfrm>
        </p:spPr>
        <p:txBody>
          <a:bodyPr/>
          <a:lstStyle/>
          <a:p>
            <a:pPr algn="ctr"/>
            <a:fld id="{407BD8E3-32DE-4404-93A3-2D95DC722C7F}" type="slidenum">
              <a:rPr lang="fa-IR" sz="1800" b="1" smtClean="0">
                <a:solidFill>
                  <a:schemeClr val="tx1"/>
                </a:solidFill>
              </a:rPr>
              <a:pPr algn="ctr"/>
              <a:t>33</a:t>
            </a:fld>
            <a:endParaRPr lang="fa-I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720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5625"/>
            <a:ext cx="699135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>
                <a:cs typeface="B Lotus" panose="00000400000000000000" pitchFamily="2" charset="-78"/>
              </a:rPr>
              <a:t>Injury </a:t>
            </a:r>
            <a:r>
              <a:rPr lang="en-US" sz="1800" b="1" dirty="0" smtClean="0">
                <a:cs typeface="B Lotus" panose="00000400000000000000" pitchFamily="2" charset="-78"/>
              </a:rPr>
              <a:t>Onset</a:t>
            </a:r>
          </a:p>
          <a:p>
            <a:pPr lvl="0"/>
            <a:endParaRPr lang="en-US" sz="1800" b="1" dirty="0">
              <a:cs typeface="B Lotus" panose="00000400000000000000" pitchFamily="2" charset="-78"/>
            </a:endParaRPr>
          </a:p>
          <a:p>
            <a:pPr lvl="0"/>
            <a:r>
              <a:rPr lang="en-US" sz="1800" b="1" dirty="0" err="1" smtClean="0">
                <a:cs typeface="B Lotus" panose="00000400000000000000" pitchFamily="2" charset="-78"/>
              </a:rPr>
              <a:t>Deffinition</a:t>
            </a:r>
            <a:r>
              <a:rPr lang="en-US" sz="1800" b="1" dirty="0" smtClean="0">
                <a:cs typeface="B Lotus" panose="00000400000000000000" pitchFamily="2" charset="-78"/>
              </a:rPr>
              <a:t> of acute &amp; chronic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58"/>
            <a:ext cx="8915400" cy="6882858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>
          <a:xfrm>
            <a:off x="2971800" y="3925094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4876800" y="3925094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362200" y="1368425"/>
            <a:ext cx="4191000" cy="3203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/>
              <a:t>در کشتی گیران اسیب حاد نسبت به آسیب مزمن بیشتر است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7777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533400"/>
            <a:ext cx="9130145" cy="5795963"/>
          </a:xfrm>
        </p:spPr>
      </p:pic>
      <p:sp>
        <p:nvSpPr>
          <p:cNvPr id="6" name="Oval 5"/>
          <p:cNvSpPr/>
          <p:nvPr/>
        </p:nvSpPr>
        <p:spPr>
          <a:xfrm>
            <a:off x="0" y="1910296"/>
            <a:ext cx="3163512" cy="32035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dirty="0"/>
              <a:t>در کشتی  </a:t>
            </a:r>
            <a:r>
              <a:rPr lang="fa-IR" dirty="0" smtClean="0"/>
              <a:t>بیشترین اسیب در پیش از فصل رخ می دهد</a:t>
            </a:r>
          </a:p>
          <a:p>
            <a:endParaRPr lang="en-US" dirty="0"/>
          </a:p>
        </p:txBody>
      </p:sp>
      <p:sp>
        <p:nvSpPr>
          <p:cNvPr id="7" name="Notched Right Arrow 6"/>
          <p:cNvSpPr/>
          <p:nvPr/>
        </p:nvSpPr>
        <p:spPr>
          <a:xfrm>
            <a:off x="3276600" y="1752600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Notched Right Arrow 8"/>
          <p:cNvSpPr/>
          <p:nvPr/>
        </p:nvSpPr>
        <p:spPr>
          <a:xfrm>
            <a:off x="6400800" y="1747304"/>
            <a:ext cx="381000" cy="157696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76599" y="914400"/>
            <a:ext cx="1143001" cy="4495799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67475" y="914399"/>
            <a:ext cx="1152525" cy="4495799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8200" y="145473"/>
            <a:ext cx="720436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2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22579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4"/>
          <p:cNvGraphicFramePr>
            <a:graphicFrameLocks/>
          </p:cNvGraphicFramePr>
          <p:nvPr>
            <p:extLst/>
          </p:nvPr>
        </p:nvGraphicFramePr>
        <p:xfrm>
          <a:off x="0" y="0"/>
          <a:ext cx="802838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5"/>
          <p:cNvSpPr txBox="1">
            <a:spLocks/>
          </p:cNvSpPr>
          <p:nvPr/>
        </p:nvSpPr>
        <p:spPr>
          <a:xfrm>
            <a:off x="0" y="-46296"/>
            <a:ext cx="1115616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-46296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8384" y="6237312"/>
            <a:ext cx="899120" cy="412163"/>
          </a:xfrm>
        </p:spPr>
        <p:txBody>
          <a:bodyPr/>
          <a:lstStyle/>
          <a:p>
            <a:pPr algn="ctr"/>
            <a:fld id="{407BD8E3-32DE-4404-93A3-2D95DC722C7F}" type="slidenum">
              <a:rPr lang="fa-IR" sz="1800" b="1" smtClean="0">
                <a:solidFill>
                  <a:schemeClr val="tx1"/>
                </a:solidFill>
              </a:rPr>
              <a:pPr algn="ctr"/>
              <a:t>36</a:t>
            </a:fld>
            <a:endParaRPr lang="fa-IR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40905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2" descr="C:\Users\jahandost\Desktop\sgsgggggggggggggggg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8604"/>
            <a:ext cx="7602940" cy="6280150"/>
          </a:xfrm>
          <a:prstGeom prst="rect">
            <a:avLst/>
          </a:prstGeom>
          <a:noFill/>
        </p:spPr>
      </p:pic>
      <p:sp>
        <p:nvSpPr>
          <p:cNvPr id="6" name="Notched Right Arrow 5"/>
          <p:cNvSpPr/>
          <p:nvPr/>
        </p:nvSpPr>
        <p:spPr>
          <a:xfrm>
            <a:off x="5181600" y="167640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Notched Right Arrow 6"/>
          <p:cNvSpPr/>
          <p:nvPr/>
        </p:nvSpPr>
        <p:spPr>
          <a:xfrm>
            <a:off x="5181600" y="205740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-38758" y="-22412"/>
            <a:ext cx="14478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Type of injury</a:t>
            </a: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228600" y="4419600"/>
            <a:ext cx="685800" cy="838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13</a:t>
            </a:r>
            <a:endParaRPr lang="fa-IR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9639"/>
          <a:stretch>
            <a:fillRect/>
          </a:stretch>
        </p:blipFill>
        <p:spPr bwMode="auto">
          <a:xfrm>
            <a:off x="1" y="-7620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2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7525" y="1919288"/>
              <a:ext cx="465138" cy="19050"/>
            </p14:xfrm>
          </p:contentPart>
        </mc:Choice>
        <mc:Fallback xmlns="">
          <p:pic>
            <p:nvPicPr>
              <p:cNvPr id="92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01684" y="1854445"/>
                <a:ext cx="496819" cy="148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219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9588" y="3697288"/>
              <a:ext cx="749300" cy="53975"/>
            </p14:xfrm>
          </p:contentPart>
        </mc:Choice>
        <mc:Fallback xmlns="">
          <p:pic>
            <p:nvPicPr>
              <p:cNvPr id="9219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93745" y="3633957"/>
                <a:ext cx="781346" cy="180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220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025" y="3670300"/>
              <a:ext cx="633413" cy="17463"/>
            </p14:xfrm>
          </p:contentPart>
        </mc:Choice>
        <mc:Fallback xmlns="">
          <p:pic>
            <p:nvPicPr>
              <p:cNvPr id="9220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65181" y="3614101"/>
                <a:ext cx="665462" cy="1295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22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4988" y="3679825"/>
              <a:ext cx="80962" cy="1588"/>
            </p14:xfrm>
          </p:contentPart>
        </mc:Choice>
        <mc:Fallback xmlns="">
          <p:pic>
            <p:nvPicPr>
              <p:cNvPr id="922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519155" y="3400337"/>
                <a:ext cx="112627" cy="5605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222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09588" y="6054725"/>
              <a:ext cx="803275" cy="36513"/>
            </p14:xfrm>
          </p:contentPart>
        </mc:Choice>
        <mc:Fallback xmlns="">
          <p:pic>
            <p:nvPicPr>
              <p:cNvPr id="9222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93746" y="5991364"/>
                <a:ext cx="834960" cy="1632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223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91038" y="1062038"/>
              <a:ext cx="420687" cy="1587"/>
            </p14:xfrm>
          </p:contentPart>
        </mc:Choice>
        <mc:Fallback xmlns="">
          <p:pic>
            <p:nvPicPr>
              <p:cNvPr id="9223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4475204" y="782726"/>
                <a:ext cx="452355" cy="5602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224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57563" y="1054100"/>
              <a:ext cx="581025" cy="17463"/>
            </p14:xfrm>
          </p:contentPart>
        </mc:Choice>
        <mc:Fallback xmlns="">
          <p:pic>
            <p:nvPicPr>
              <p:cNvPr id="9224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341363" y="991376"/>
                <a:ext cx="613064" cy="142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225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27488" y="1081088"/>
              <a:ext cx="295275" cy="7937"/>
            </p14:xfrm>
          </p:contentPart>
        </mc:Choice>
        <mc:Fallback xmlns="">
          <p:pic>
            <p:nvPicPr>
              <p:cNvPr id="9225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4011644" y="1017592"/>
                <a:ext cx="327323" cy="1352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226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839913" y="1062038"/>
              <a:ext cx="509587" cy="9525"/>
            </p14:xfrm>
          </p:contentPart>
        </mc:Choice>
        <mc:Fallback xmlns="">
          <p:pic>
            <p:nvPicPr>
              <p:cNvPr id="9226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 cstate="print"/>
              <a:stretch>
                <a:fillRect/>
              </a:stretch>
            </p:blipFill>
            <p:spPr>
              <a:xfrm>
                <a:off x="1824078" y="997195"/>
                <a:ext cx="541256" cy="138845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ounded Rectangle 16"/>
          <p:cNvSpPr/>
          <p:nvPr/>
        </p:nvSpPr>
        <p:spPr>
          <a:xfrm>
            <a:off x="4360626" y="685800"/>
            <a:ext cx="713260" cy="5791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270014" y="762000"/>
            <a:ext cx="1073386" cy="5791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752600" y="762000"/>
            <a:ext cx="713260" cy="5791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448550" y="-44449"/>
            <a:ext cx="1543050" cy="806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757628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3" descr="C:\Users\jahandost\Desktop\m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410200"/>
          </a:xfrm>
          <a:prstGeom prst="rect">
            <a:avLst/>
          </a:prstGeom>
          <a:noFill/>
        </p:spPr>
      </p:pic>
      <p:sp>
        <p:nvSpPr>
          <p:cNvPr id="7" name="Notched Right Arrow 6"/>
          <p:cNvSpPr/>
          <p:nvPr/>
        </p:nvSpPr>
        <p:spPr>
          <a:xfrm>
            <a:off x="3124200" y="533400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124200" y="2316163"/>
            <a:ext cx="1295400" cy="371951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7010400" y="6324600"/>
            <a:ext cx="762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21</a:t>
            </a:r>
            <a:endParaRPr lang="fa-IR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670551"/>
          </a:xfrm>
        </p:spPr>
        <p:txBody>
          <a:bodyPr>
            <a:normAutofit/>
          </a:bodyPr>
          <a:lstStyle/>
          <a:p>
            <a:pPr algn="r" rtl="1"/>
            <a:endParaRPr lang="en-US" b="1" dirty="0" smtClean="0"/>
          </a:p>
          <a:p>
            <a:pPr algn="r" rtl="1"/>
            <a:endParaRPr lang="fa-IR" b="1" dirty="0" smtClean="0"/>
          </a:p>
          <a:p>
            <a:pPr algn="r" rtl="1"/>
            <a:r>
              <a:rPr lang="fa-IR" b="1" dirty="0" smtClean="0"/>
              <a:t>کشتی </a:t>
            </a:r>
            <a:r>
              <a:rPr lang="fa-IR" b="1" dirty="0"/>
              <a:t>آزاد</a:t>
            </a:r>
            <a:r>
              <a:rPr lang="fa-IR" dirty="0"/>
              <a:t> یکی از روش‌های </a:t>
            </a:r>
            <a:r>
              <a:rPr lang="fa-IR" dirty="0">
                <a:hlinkClick r:id="rId3" tooltip="کشتی"/>
              </a:rPr>
              <a:t>کشتی</a:t>
            </a:r>
            <a:r>
              <a:rPr lang="fa-IR" dirty="0"/>
              <a:t> گرفتن است که در سراسر دنیا تمرین می‌شود و به همراه </a:t>
            </a:r>
            <a:r>
              <a:rPr lang="fa-IR" dirty="0">
                <a:hlinkClick r:id="rId4" tooltip="کشتی فرنگی"/>
              </a:rPr>
              <a:t>کشتی فرنگی</a:t>
            </a:r>
            <a:r>
              <a:rPr lang="fa-IR" dirty="0"/>
              <a:t> یکی از دو سبک کشتی است که در بازی‌های </a:t>
            </a:r>
            <a:r>
              <a:rPr lang="fa-IR" dirty="0">
                <a:hlinkClick r:id="rId5" tooltip="المپیک"/>
              </a:rPr>
              <a:t>المپیک</a:t>
            </a:r>
            <a:r>
              <a:rPr lang="fa-IR" dirty="0"/>
              <a:t> برگزار می‌شود. </a:t>
            </a:r>
            <a:endParaRPr lang="en-US" dirty="0" smtClean="0"/>
          </a:p>
          <a:p>
            <a:pPr algn="r" rtl="1"/>
            <a:endParaRPr lang="fa-IR" dirty="0" smtClean="0"/>
          </a:p>
          <a:p>
            <a:pPr algn="r" rtl="1"/>
            <a:r>
              <a:rPr lang="fa-IR" dirty="0" smtClean="0"/>
              <a:t>منشأ </a:t>
            </a:r>
            <a:r>
              <a:rPr lang="fa-IR" dirty="0"/>
              <a:t>اصلی کشتی آزاد در کشتی </a:t>
            </a:r>
            <a:r>
              <a:rPr lang="fa-IR" dirty="0" smtClean="0"/>
              <a:t>کج </a:t>
            </a:r>
            <a:r>
              <a:rPr lang="fa-IR" dirty="0"/>
              <a:t>است که در </a:t>
            </a:r>
            <a:r>
              <a:rPr lang="fa-IR" dirty="0">
                <a:hlinkClick r:id="rId6" tooltip="سده ۱۹ (میلادی)"/>
              </a:rPr>
              <a:t>سدهٔ ۱۹</a:t>
            </a:r>
            <a:r>
              <a:rPr lang="fa-IR" dirty="0"/>
              <a:t> میلادی در </a:t>
            </a:r>
            <a:r>
              <a:rPr lang="fa-IR" dirty="0">
                <a:hlinkClick r:id="rId7" tooltip="بریتانیا"/>
              </a:rPr>
              <a:t>بریتانیا</a:t>
            </a:r>
            <a:r>
              <a:rPr lang="fa-IR" dirty="0"/>
              <a:t> و </a:t>
            </a:r>
            <a:r>
              <a:rPr lang="fa-IR" dirty="0">
                <a:hlinkClick r:id="rId8" tooltip="ایالات متحده آمریکا"/>
              </a:rPr>
              <a:t>ایالات متحده آمریکا</a:t>
            </a:r>
            <a:r>
              <a:rPr lang="fa-IR" dirty="0"/>
              <a:t> توسعه یافت و یکی از سرگرمی‌های جذاب و مردمی در جشن‌ها به شمار می‌رفت. قوانین کشتی آزاد هنوز هم تقریباً مشابه کشتی </a:t>
            </a:r>
            <a:r>
              <a:rPr lang="fa-IR" dirty="0" smtClean="0"/>
              <a:t>کچ </a:t>
            </a:r>
            <a:r>
              <a:rPr lang="fa-IR" dirty="0"/>
              <a:t>است با کمی محدودیت برای انجام بعضی حرکات </a:t>
            </a:r>
            <a:r>
              <a:rPr lang="fa-IR" dirty="0" smtClean="0"/>
              <a:t>خطرناک.</a:t>
            </a:r>
            <a:endParaRPr lang="en-US" dirty="0" smtClean="0"/>
          </a:p>
          <a:p>
            <a:pPr algn="r" rtl="1"/>
            <a:endParaRPr lang="fa-IR" dirty="0" smtClean="0"/>
          </a:p>
          <a:p>
            <a:pPr algn="r" rtl="1"/>
            <a:endParaRPr lang="fa-IR" dirty="0"/>
          </a:p>
          <a:p>
            <a:pPr algn="r" rtl="1"/>
            <a:r>
              <a:rPr lang="fa-IR" dirty="0"/>
              <a:t>در کشتی آزاد همچون کشتی </a:t>
            </a:r>
            <a:r>
              <a:rPr lang="fa-IR" dirty="0" smtClean="0"/>
              <a:t>کج </a:t>
            </a:r>
            <a:r>
              <a:rPr lang="fa-IR" dirty="0"/>
              <a:t>و کشتی فرنگی هدف اصلی چسباندن شانه حریف بر تشک است که به پیروزی فوری (ضربه فنی) منجر می‌شود و برخلاف کشتی فرنگی کشتی‌گیران اجازه گرفتن </a:t>
            </a:r>
            <a:r>
              <a:rPr lang="fa-IR" dirty="0">
                <a:hlinkClick r:id="rId9" tooltip="پا"/>
              </a:rPr>
              <a:t>پای</a:t>
            </a:r>
            <a:r>
              <a:rPr lang="fa-IR" dirty="0"/>
              <a:t> حریف و استفاده از پای خود را دارند</a:t>
            </a:r>
            <a:r>
              <a:rPr lang="fa-IR" dirty="0" smtClean="0"/>
              <a:t>.</a:t>
            </a:r>
          </a:p>
          <a:p>
            <a:pPr marL="0" indent="0" algn="r" rtl="1">
              <a:buNone/>
            </a:pPr>
            <a:endParaRPr lang="fa-IR" dirty="0" smtClean="0"/>
          </a:p>
          <a:p>
            <a:pPr algn="r" rtl="1"/>
            <a:r>
              <a:rPr lang="fa-IR" dirty="0" smtClean="0"/>
              <a:t>مسابقات </a:t>
            </a:r>
            <a:r>
              <a:rPr lang="fa-IR" dirty="0"/>
              <a:t>کشتی آزاد از </a:t>
            </a:r>
            <a:r>
              <a:rPr lang="fa-IR" dirty="0">
                <a:hlinkClick r:id="rId10" tooltip="بازی‌های المپیک تابستانی ۱۹۰۴"/>
              </a:rPr>
              <a:t>المپیک ۱۹۰۴</a:t>
            </a:r>
            <a:r>
              <a:rPr lang="fa-IR" dirty="0"/>
              <a:t> وارد المپیک شد و از </a:t>
            </a:r>
            <a:r>
              <a:rPr lang="fa-IR" dirty="0">
                <a:hlinkClick r:id="rId11" tooltip="المپیک ۲۰۰۴"/>
              </a:rPr>
              <a:t>المپیک ۲۰۰۴</a:t>
            </a:r>
            <a:r>
              <a:rPr lang="fa-IR" dirty="0"/>
              <a:t> رقابت‌های این رشته در بخش زنان نیز برگزار می‌شود.</a:t>
            </a:r>
          </a:p>
          <a:p>
            <a:pPr algn="r" rtl="1"/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7086600" y="76200"/>
            <a:ext cx="1600200" cy="12192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b="1" dirty="0" smtClean="0"/>
              <a:t>کشتی </a:t>
            </a:r>
            <a:r>
              <a:rPr lang="fa-IR" b="1" dirty="0"/>
              <a:t>آزاد</a:t>
            </a:r>
          </a:p>
        </p:txBody>
      </p:sp>
    </p:spTree>
    <p:extLst>
      <p:ext uri="{BB962C8B-B14F-4D97-AF65-F5344CB8AC3E}">
        <p14:creationId xmlns:p14="http://schemas.microsoft.com/office/powerpoint/2010/main" val="3157416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Content Placeholder 4" descr="C:\Users\jahandost\Desktop\ccccccccccccccccccccc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4000" cy="54102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4267200" y="1447800"/>
            <a:ext cx="2190750" cy="458787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 rot="16200000">
            <a:off x="3000377" y="1876424"/>
            <a:ext cx="457200" cy="645795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7010400" y="6234545"/>
            <a:ext cx="7620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21</a:t>
            </a:r>
            <a:endParaRPr lang="fa-IR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4478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Type of injury</a:t>
            </a: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Untitled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48740" y="-61305"/>
            <a:ext cx="7696200" cy="64008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276600" y="2057400"/>
            <a:ext cx="4495800" cy="2819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استرین عضلانی و اسپرین مفصلی شایع ترین آسیب ها در کشتی هستند</a:t>
            </a:r>
            <a:endParaRPr lang="en-US" dirty="0"/>
          </a:p>
        </p:txBody>
      </p:sp>
      <p:pic>
        <p:nvPicPr>
          <p:cNvPr id="10" name="Picture 9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-55245" y="5659137"/>
            <a:ext cx="1350645" cy="119124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hlinkClick r:id="rId5" action="ppaction://hlinksldjump"/>
              </a:rPr>
              <a:t>Yard</a:t>
            </a:r>
            <a:r>
              <a:rPr lang="fa-IR" dirty="0" smtClean="0"/>
              <a:t> </a:t>
            </a:r>
            <a:r>
              <a:rPr lang="en-US" dirty="0" smtClean="0"/>
              <a:t> et al (2008) 32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 rot="16200000">
            <a:off x="3667124" y="-600075"/>
            <a:ext cx="381000" cy="462915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784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31074" name="Picture 2" descr="C:\Users\jahandost\Desktop\xa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7671"/>
            <a:ext cx="9143999" cy="546735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4572000" y="1371600"/>
            <a:ext cx="685800" cy="3810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58200" y="145473"/>
            <a:ext cx="720436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2</a:t>
            </a:r>
            <a:endParaRPr lang="fa-IR" dirty="0"/>
          </a:p>
        </p:txBody>
      </p:sp>
      <p:sp>
        <p:nvSpPr>
          <p:cNvPr id="5" name="Oval 4"/>
          <p:cNvSpPr/>
          <p:nvPr/>
        </p:nvSpPr>
        <p:spPr>
          <a:xfrm>
            <a:off x="2971800" y="1371600"/>
            <a:ext cx="4495800" cy="2743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 smtClean="0"/>
              <a:t>تب خال در بین عفونت ها بیشترین فراوانی را دارد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119658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43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205482"/>
              </p:ext>
            </p:extLst>
          </p:nvPr>
        </p:nvGraphicFramePr>
        <p:xfrm>
          <a:off x="0" y="990600"/>
          <a:ext cx="9144000" cy="5365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4879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096473"/>
              </p:ext>
            </p:extLst>
          </p:nvPr>
        </p:nvGraphicFramePr>
        <p:xfrm>
          <a:off x="0" y="1066800"/>
          <a:ext cx="9144000" cy="5289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22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667"/>
          <a:stretch/>
        </p:blipFill>
        <p:spPr>
          <a:xfrm>
            <a:off x="1490680" y="1410269"/>
            <a:ext cx="7467600" cy="540385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t="4000" r="33589" b="-4000"/>
          <a:stretch/>
        </p:blipFill>
        <p:spPr>
          <a:xfrm>
            <a:off x="1447800" y="-457200"/>
            <a:ext cx="7515902" cy="19050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85800" y="0"/>
            <a:ext cx="3826280" cy="125322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ln>
                  <a:solidFill>
                    <a:sysClr val="windowText" lastClr="000000"/>
                  </a:solidFill>
                </a:ln>
              </a:rPr>
              <a:t>Sports injuries and illnesses during the London Summer Olympic Games 2012(9)</a:t>
            </a:r>
            <a:endParaRPr lang="fa-IR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57950" y="762000"/>
            <a:ext cx="2431265" cy="5486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0" y="-22412"/>
            <a:ext cx="14478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Time loss</a:t>
            </a:r>
            <a:endParaRPr lang="fa-IR" sz="1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en-US" sz="1800" i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Oval 13"/>
          <p:cNvSpPr/>
          <p:nvPr/>
        </p:nvSpPr>
        <p:spPr>
          <a:xfrm>
            <a:off x="1705404" y="1569792"/>
            <a:ext cx="5082877" cy="29079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</a:rPr>
              <a:t>  </a:t>
            </a:r>
            <a:r>
              <a:rPr lang="fa-IR" sz="1600" dirty="0" smtClean="0">
                <a:ln>
                  <a:solidFill>
                    <a:sysClr val="windowText" lastClr="000000"/>
                  </a:solidFill>
                </a:ln>
              </a:rPr>
              <a:t>   در المپیک 2012 لندن،</a:t>
            </a:r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</a:rPr>
              <a:t>Time loss </a:t>
            </a:r>
            <a:r>
              <a:rPr lang="fa-IR" sz="1600" dirty="0">
                <a:ln>
                  <a:solidFill>
                    <a:sysClr val="windowText" lastClr="000000"/>
                  </a:solidFill>
                </a:ln>
              </a:rPr>
              <a:t> </a:t>
            </a:r>
            <a:r>
              <a:rPr lang="fa-IR" sz="1600" dirty="0" smtClean="0">
                <a:ln>
                  <a:solidFill>
                    <a:sysClr val="windowText" lastClr="000000"/>
                  </a:solidFill>
                </a:ln>
              </a:rPr>
              <a:t>کمتر از 7 روز بیشترین فراوانی را داشته است</a:t>
            </a:r>
          </a:p>
        </p:txBody>
      </p:sp>
    </p:spTree>
    <p:extLst>
      <p:ext uri="{BB962C8B-B14F-4D97-AF65-F5344CB8AC3E}">
        <p14:creationId xmlns:p14="http://schemas.microsoft.com/office/powerpoint/2010/main" val="1414431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50" y="3042394"/>
            <a:ext cx="7886700" cy="9310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" y="1371093"/>
            <a:ext cx="9144000" cy="5486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62"/>
            <a:ext cx="9144000" cy="10794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71280" y="5357880"/>
              <a:ext cx="473760" cy="54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5440" y="5294160"/>
                <a:ext cx="50544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/>
              <p14:cNvContentPartPr/>
              <p14:nvPr/>
            </p14:nvContentPartPr>
            <p14:xfrm>
              <a:off x="2098440" y="607320"/>
              <a:ext cx="446760" cy="27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082600" y="543600"/>
                <a:ext cx="4784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/>
              <p14:cNvContentPartPr/>
              <p14:nvPr/>
            </p14:nvContentPartPr>
            <p14:xfrm>
              <a:off x="2178720" y="5384520"/>
              <a:ext cx="187920" cy="3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162880" y="5321160"/>
                <a:ext cx="219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/>
              <p14:cNvContentPartPr/>
              <p14:nvPr/>
            </p14:nvContentPartPr>
            <p14:xfrm>
              <a:off x="3036240" y="5357880"/>
              <a:ext cx="455760" cy="27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020040" y="5294160"/>
                <a:ext cx="48780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/>
              <p14:cNvContentPartPr/>
              <p14:nvPr/>
            </p14:nvContentPartPr>
            <p14:xfrm>
              <a:off x="4348800" y="5402520"/>
              <a:ext cx="321840" cy="3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332960" y="5338800"/>
                <a:ext cx="353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/>
              <p14:cNvContentPartPr/>
              <p14:nvPr/>
            </p14:nvContentPartPr>
            <p14:xfrm>
              <a:off x="4375440" y="5366880"/>
              <a:ext cx="330840" cy="9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4359600" y="5303160"/>
                <a:ext cx="3625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/>
              <p14:cNvContentPartPr/>
              <p14:nvPr/>
            </p14:nvContentPartPr>
            <p14:xfrm>
              <a:off x="5893560" y="616320"/>
              <a:ext cx="277200" cy="9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5877720" y="552600"/>
                <a:ext cx="3088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/>
              <p14:cNvContentPartPr/>
              <p14:nvPr/>
            </p14:nvContentPartPr>
            <p14:xfrm>
              <a:off x="5991840" y="5357880"/>
              <a:ext cx="241560" cy="36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5976000" y="5294160"/>
                <a:ext cx="2732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/>
              <p14:cNvContentPartPr/>
              <p14:nvPr/>
            </p14:nvContentPartPr>
            <p14:xfrm>
              <a:off x="6911640" y="5357880"/>
              <a:ext cx="473400" cy="62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1" cstate="print"/>
              <a:stretch>
                <a:fillRect/>
              </a:stretch>
            </p:blipFill>
            <p:spPr>
              <a:xfrm>
                <a:off x="6895800" y="5294160"/>
                <a:ext cx="50544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/>
              <p14:cNvContentPartPr/>
              <p14:nvPr/>
            </p14:nvContentPartPr>
            <p14:xfrm>
              <a:off x="6947280" y="5348880"/>
              <a:ext cx="339840" cy="93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3" cstate="print"/>
              <a:stretch>
                <a:fillRect/>
              </a:stretch>
            </p:blipFill>
            <p:spPr>
              <a:xfrm>
                <a:off x="6931440" y="5285520"/>
                <a:ext cx="37152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/>
              <p14:cNvContentPartPr/>
              <p14:nvPr/>
            </p14:nvContentPartPr>
            <p14:xfrm>
              <a:off x="8197560" y="5348880"/>
              <a:ext cx="366480" cy="630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8181720" y="5285520"/>
                <a:ext cx="398160" cy="1897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Oval 17"/>
          <p:cNvSpPr/>
          <p:nvPr/>
        </p:nvSpPr>
        <p:spPr>
          <a:xfrm>
            <a:off x="0" y="76200"/>
            <a:ext cx="2827187" cy="11272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</a:rPr>
              <a:t>Sports injuries and illnesses during the London Summer Olympic Games 2012(9)</a:t>
            </a:r>
            <a:endParaRPr lang="fa-IR" sz="1600" dirty="0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886200" y="1066800"/>
            <a:ext cx="0" cy="472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334000" y="1066800"/>
            <a:ext cx="0" cy="472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3992711" y="2047322"/>
            <a:ext cx="5082877" cy="290793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</a:rPr>
              <a:t>  </a:t>
            </a:r>
            <a:r>
              <a:rPr lang="fa-IR" sz="1600" dirty="0" smtClean="0">
                <a:ln>
                  <a:solidFill>
                    <a:sysClr val="windowText" lastClr="000000"/>
                  </a:solidFill>
                </a:ln>
              </a:rPr>
              <a:t>   در المپیک 2012 لندن،</a:t>
            </a:r>
            <a:r>
              <a:rPr lang="en-US" sz="1600" dirty="0" smtClean="0">
                <a:ln>
                  <a:solidFill>
                    <a:sysClr val="windowText" lastClr="000000"/>
                  </a:solidFill>
                </a:ln>
              </a:rPr>
              <a:t>Time loss </a:t>
            </a:r>
            <a:r>
              <a:rPr lang="fa-IR" sz="1600" dirty="0" smtClean="0">
                <a:ln>
                  <a:solidFill>
                    <a:sysClr val="windowText" lastClr="000000"/>
                  </a:solidFill>
                </a:ln>
              </a:rPr>
              <a:t>مردان بیشتر از زنان بوده است</a:t>
            </a:r>
          </a:p>
        </p:txBody>
      </p:sp>
      <p:sp>
        <p:nvSpPr>
          <p:cNvPr id="25" name="Notched Right Arrow 24"/>
          <p:cNvSpPr/>
          <p:nvPr/>
        </p:nvSpPr>
        <p:spPr>
          <a:xfrm>
            <a:off x="1664459" y="531768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Notched Right Arrow 25"/>
          <p:cNvSpPr/>
          <p:nvPr/>
        </p:nvSpPr>
        <p:spPr>
          <a:xfrm>
            <a:off x="7749655" y="529068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Notched Right Arrow 26"/>
          <p:cNvSpPr/>
          <p:nvPr/>
        </p:nvSpPr>
        <p:spPr>
          <a:xfrm>
            <a:off x="6407282" y="5293668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Notched Right Arrow 27"/>
          <p:cNvSpPr/>
          <p:nvPr/>
        </p:nvSpPr>
        <p:spPr>
          <a:xfrm>
            <a:off x="5499595" y="529968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Notched Right Arrow 28"/>
          <p:cNvSpPr/>
          <p:nvPr/>
        </p:nvSpPr>
        <p:spPr>
          <a:xfrm>
            <a:off x="3826620" y="5313914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Notched Right Arrow 29"/>
          <p:cNvSpPr/>
          <p:nvPr/>
        </p:nvSpPr>
        <p:spPr>
          <a:xfrm>
            <a:off x="2533199" y="5299680"/>
            <a:ext cx="381000" cy="152400"/>
          </a:xfrm>
          <a:prstGeom prst="notch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980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266" y="579122"/>
            <a:ext cx="6991350" cy="6111874"/>
          </a:xfrm>
          <a:blipFill dpi="0" rotWithShape="1">
            <a:blip r:embed="rId2" cstate="print">
              <a:alphaModFix amt="26000"/>
            </a:blip>
            <a:srcRect/>
            <a:stretch>
              <a:fillRect/>
            </a:stretch>
          </a:blipFill>
        </p:spPr>
        <p:txBody>
          <a:bodyPr/>
          <a:lstStyle/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Time loss </a:t>
            </a:r>
            <a:r>
              <a:rPr lang="fa-IR" dirty="0" smtClean="0"/>
              <a:t> معمولا کمتر از یک هفته است</a:t>
            </a:r>
            <a:endParaRPr lang="fa-IR" dirty="0"/>
          </a:p>
          <a:p>
            <a:pPr marL="0" indent="0" algn="r" rtl="1">
              <a:buClr>
                <a:srgbClr val="00B050"/>
              </a:buClr>
              <a:buNone/>
            </a:pPr>
            <a:endParaRPr lang="fa-IR" dirty="0"/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400" dirty="0"/>
              <a:t>the majority of injuries were minor (7 days, 44–68%), followed by moderate (8–21 days, 17–29.1%) and major (21 days, 6–27.1</a:t>
            </a:r>
            <a:r>
              <a:rPr lang="en-US" sz="2400" dirty="0" smtClean="0"/>
              <a:t>%).</a:t>
            </a:r>
            <a:r>
              <a:rPr lang="en-US" sz="2400" dirty="0"/>
              <a:t> Cane et al (2009) 8</a:t>
            </a:r>
            <a:endParaRPr lang="fa-IR" sz="2400" dirty="0"/>
          </a:p>
          <a:p>
            <a:endParaRPr lang="fa-IR" sz="2400" dirty="0"/>
          </a:p>
          <a:p>
            <a:pPr marL="0" indent="0">
              <a:buNone/>
            </a:pPr>
            <a:endParaRPr lang="fa-IR" dirty="0"/>
          </a:p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676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0" y="3322320"/>
            <a:ext cx="1676400" cy="16306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conclosion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8291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37"/>
            <a:ext cx="7772400" cy="6400799"/>
          </a:xfrm>
        </p:spPr>
        <p:txBody>
          <a:bodyPr>
            <a:normAutofit/>
          </a:bodyPr>
          <a:lstStyle/>
          <a:p>
            <a:r>
              <a:rPr lang="en-US" sz="2400" b="1" dirty="0"/>
              <a:t>Clinical Outcome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 smtClean="0"/>
          </a:p>
          <a:p>
            <a:r>
              <a:rPr lang="en-US" sz="2400" dirty="0" smtClean="0"/>
              <a:t>Recurrent </a:t>
            </a:r>
            <a:r>
              <a:rPr lang="en-US" sz="2400" dirty="0"/>
              <a:t>Injury</a:t>
            </a:r>
            <a:br>
              <a:rPr lang="en-US" sz="2400" dirty="0"/>
            </a:br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few studies that report on recurrent injury noted</a:t>
            </a:r>
            <a:br>
              <a:rPr lang="en-US" sz="2400" dirty="0"/>
            </a:br>
            <a:r>
              <a:rPr lang="en-US" sz="2400" dirty="0"/>
              <a:t>proportions ranging from </a:t>
            </a:r>
            <a:r>
              <a:rPr lang="en-US" sz="2400" dirty="0">
                <a:solidFill>
                  <a:srgbClr val="00B050"/>
                </a:solidFill>
              </a:rPr>
              <a:t>4.6% to 16.2% </a:t>
            </a:r>
            <a:r>
              <a:rPr lang="en-US" sz="2400" dirty="0"/>
              <a:t>for </a:t>
            </a:r>
            <a:r>
              <a:rPr lang="en-US" sz="2400" dirty="0" err="1"/>
              <a:t>highschool</a:t>
            </a:r>
            <a:r>
              <a:rPr lang="en-US" sz="2400" dirty="0"/>
              <a:t> wrestlers (</a:t>
            </a:r>
            <a:r>
              <a:rPr lang="en-US" sz="2400" dirty="0" err="1"/>
              <a:t>Patacsil</a:t>
            </a:r>
            <a:r>
              <a:rPr lang="en-US" sz="2400" dirty="0"/>
              <a:t> 1955; </a:t>
            </a:r>
            <a:r>
              <a:rPr lang="en-US" sz="2400" dirty="0" err="1"/>
              <a:t>Requa</a:t>
            </a:r>
            <a:r>
              <a:rPr lang="en-US" sz="2400" dirty="0"/>
              <a:t> &amp; </a:t>
            </a:r>
            <a:r>
              <a:rPr lang="en-US" sz="2400" dirty="0" smtClean="0"/>
              <a:t>Garrick 1981</a:t>
            </a:r>
            <a:r>
              <a:rPr lang="en-US" sz="2400" dirty="0"/>
              <a:t>; Powell &amp; Barber-Foss 1999a; </a:t>
            </a:r>
            <a:r>
              <a:rPr lang="en-US" sz="2400" dirty="0" err="1"/>
              <a:t>Pasque</a:t>
            </a:r>
            <a:r>
              <a:rPr lang="en-US" sz="2400" dirty="0"/>
              <a:t> &amp; </a:t>
            </a:r>
            <a:r>
              <a:rPr lang="en-US" sz="2400" dirty="0" smtClean="0"/>
              <a:t>Hewett 2000</a:t>
            </a:r>
            <a:r>
              <a:rPr lang="en-US" sz="2400" dirty="0"/>
              <a:t>) and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>
                <a:solidFill>
                  <a:srgbClr val="00B050"/>
                </a:solidFill>
              </a:rPr>
              <a:t>19</a:t>
            </a:r>
            <a:r>
              <a:rPr lang="en-US" sz="2400" dirty="0">
                <a:solidFill>
                  <a:srgbClr val="00B050"/>
                </a:solidFill>
              </a:rPr>
              <a:t>%</a:t>
            </a:r>
            <a:r>
              <a:rPr lang="en-US" sz="2400" dirty="0"/>
              <a:t> for college wrestlers (</a:t>
            </a:r>
            <a:r>
              <a:rPr lang="en-US" sz="2400" dirty="0" err="1"/>
              <a:t>Patacsil</a:t>
            </a:r>
            <a:r>
              <a:rPr lang="en-US" sz="2400" dirty="0"/>
              <a:t> 1955</a:t>
            </a:r>
            <a:r>
              <a:rPr lang="en-US" sz="2400" dirty="0" smtClean="0"/>
              <a:t>).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err="1"/>
              <a:t>Wroble</a:t>
            </a:r>
            <a:r>
              <a:rPr lang="en-US" sz="2400" dirty="0"/>
              <a:t> et al. (1986) reported a </a:t>
            </a:r>
            <a:r>
              <a:rPr lang="en-US" sz="2400" dirty="0">
                <a:solidFill>
                  <a:srgbClr val="00B050"/>
                </a:solidFill>
              </a:rPr>
              <a:t>57%</a:t>
            </a:r>
            <a:r>
              <a:rPr lang="en-US" sz="2400" dirty="0"/>
              <a:t> chance of reinjuring a knee in their study of collegiate wrestlers</a:t>
            </a:r>
            <a:r>
              <a:rPr lang="en-US" sz="240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Clinical Outcome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-76200" y="4298951"/>
            <a:ext cx="1371600" cy="11874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9143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0"/>
            <a:ext cx="7696200" cy="6176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Nonparticipation</a:t>
            </a:r>
          </a:p>
          <a:p>
            <a:endParaRPr lang="en-US" sz="2400" dirty="0" smtClean="0"/>
          </a:p>
          <a:p>
            <a:r>
              <a:rPr lang="en-US" sz="2400" dirty="0" smtClean="0"/>
              <a:t>During </a:t>
            </a:r>
            <a:r>
              <a:rPr lang="en-US" sz="2400" dirty="0"/>
              <a:t>the 2006 U.S. junior freestyle and </a:t>
            </a:r>
            <a:r>
              <a:rPr lang="en-US" sz="2400" dirty="0" err="1"/>
              <a:t>GrecoRoman</a:t>
            </a:r>
            <a:r>
              <a:rPr lang="en-US" sz="2400" dirty="0"/>
              <a:t> wrestling tournament, 56% (43 of 77) of</a:t>
            </a:r>
            <a:br>
              <a:rPr lang="en-US" sz="2400" dirty="0"/>
            </a:br>
            <a:r>
              <a:rPr lang="en-US" sz="2400" dirty="0"/>
              <a:t>injured freestyle wrestlers and 50% (25 of 50) of</a:t>
            </a:r>
            <a:br>
              <a:rPr lang="en-US" sz="2400" dirty="0"/>
            </a:br>
            <a:r>
              <a:rPr lang="en-US" sz="2400" dirty="0"/>
              <a:t>injured Greco-Roman wrestlers discontinued participation in the tournament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Kersey </a:t>
            </a:r>
            <a:r>
              <a:rPr lang="en-US" sz="2400" dirty="0"/>
              <a:t>and Rowan (1983) reported</a:t>
            </a:r>
            <a:br>
              <a:rPr lang="en-US" sz="2400" dirty="0"/>
            </a:br>
            <a:r>
              <a:rPr lang="en-US" sz="2400" dirty="0"/>
              <a:t>that six athletes were forced to withdraw from the</a:t>
            </a:r>
            <a:br>
              <a:rPr lang="en-US" sz="2400" dirty="0"/>
            </a:br>
            <a:r>
              <a:rPr lang="en-US" sz="2400" dirty="0"/>
              <a:t>1980 NCAA wrestling championships because of</a:t>
            </a:r>
            <a:br>
              <a:rPr lang="en-US" sz="2400" dirty="0"/>
            </a:br>
            <a:r>
              <a:rPr lang="en-US" sz="2400" dirty="0"/>
              <a:t>injuries.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fa-I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Clinical Outcome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0" y="3923947"/>
            <a:ext cx="1344929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79" y="4420871"/>
            <a:ext cx="7818121" cy="245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847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90689"/>
            <a:ext cx="8915400" cy="4665662"/>
          </a:xfrm>
        </p:spPr>
        <p:txBody>
          <a:bodyPr/>
          <a:lstStyle/>
          <a:p>
            <a:pPr marL="0" indent="0" algn="r">
              <a:buNone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کشتی فرنگی یکی از سبک‌های کشتی آماتور است که در سدهٔ ۱۹ میلادی در فرانسه ابداع شد</a:t>
            </a:r>
            <a:endParaRPr lang="en-US" dirty="0" smtClean="0"/>
          </a:p>
          <a:p>
            <a:pPr marL="0" indent="0" algn="r">
              <a:buNone/>
            </a:pPr>
            <a:r>
              <a:rPr lang="fa-IR" dirty="0" smtClean="0"/>
              <a:t/>
            </a:r>
            <a:br>
              <a:rPr lang="fa-IR" dirty="0" smtClean="0"/>
            </a:br>
            <a:r>
              <a:rPr lang="fa-IR" dirty="0" smtClean="0"/>
              <a:t>در کشتی فرنگی استفاده از پا برای به زمین زدن حریف و گرفتن پائین کمر ممنوع اس</a:t>
            </a:r>
            <a:r>
              <a:rPr lang="fa-IR" dirty="0"/>
              <a:t>ت</a:t>
            </a:r>
            <a:r>
              <a:rPr lang="fa-IR" dirty="0" smtClean="0"/>
              <a:t>.</a:t>
            </a:r>
          </a:p>
          <a:p>
            <a:pPr marL="0" indent="0" algn="r">
              <a:buNone/>
            </a:pPr>
            <a:r>
              <a:rPr lang="fa-IR" dirty="0" smtClean="0"/>
              <a:t> این رشته در تمام ادوار المپیک به جز المپیک ۱۹۰۰ پاریس و المپیک ۱۹۰۴ لس آنجلس برگزار شده‌است.</a:t>
            </a:r>
            <a:br>
              <a:rPr lang="fa-IR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05600" y="365125"/>
            <a:ext cx="2355850" cy="1325563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fa-IR" sz="2400" b="1" dirty="0" smtClean="0"/>
              <a:t>کشتی فرنگی</a:t>
            </a:r>
            <a:endParaRPr lang="fa-IR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400"/>
            <a:ext cx="27432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455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304800"/>
            <a:ext cx="7543800" cy="57912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Residual Effects</a:t>
            </a:r>
            <a:br>
              <a:rPr lang="en-US" dirty="0"/>
            </a:br>
            <a:r>
              <a:rPr lang="en-US" dirty="0" err="1"/>
              <a:t>Granhed</a:t>
            </a:r>
            <a:r>
              <a:rPr lang="en-US" dirty="0"/>
              <a:t> &amp; </a:t>
            </a:r>
            <a:r>
              <a:rPr lang="en-US" dirty="0" err="1"/>
              <a:t>Morelli</a:t>
            </a:r>
            <a:r>
              <a:rPr lang="en-US" dirty="0"/>
              <a:t> (1988) studied 32 former wrestlers, 39–62 years of age. </a:t>
            </a:r>
            <a:r>
              <a:rPr lang="en-US" dirty="0" smtClean="0">
                <a:solidFill>
                  <a:srgbClr val="00B050"/>
                </a:solidFill>
              </a:rPr>
              <a:t>34%(11 of 32</a:t>
            </a:r>
            <a:r>
              <a:rPr lang="en-US" dirty="0">
                <a:solidFill>
                  <a:srgbClr val="00B050"/>
                </a:solidFill>
              </a:rPr>
              <a:t>)</a:t>
            </a:r>
            <a:r>
              <a:rPr lang="en-US" dirty="0"/>
              <a:t> were found to have reduced spinal mobility, </a:t>
            </a:r>
            <a:r>
              <a:rPr lang="en-US" dirty="0" smtClean="0"/>
              <a:t>as compared </a:t>
            </a:r>
            <a:r>
              <a:rPr lang="en-US" dirty="0"/>
              <a:t>with 5% (9 of 212) of controls (</a:t>
            </a:r>
            <a:r>
              <a:rPr lang="en-US" i="1" dirty="0"/>
              <a:t>P </a:t>
            </a:r>
            <a:r>
              <a:rPr lang="en-US" dirty="0"/>
              <a:t> 0.001</a:t>
            </a:r>
            <a:r>
              <a:rPr lang="en-US" dirty="0" smtClean="0"/>
              <a:t>).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solidFill>
                  <a:srgbClr val="00B050"/>
                </a:solidFill>
              </a:rPr>
              <a:t>25%</a:t>
            </a:r>
            <a:r>
              <a:rPr lang="en-US" dirty="0" smtClean="0"/>
              <a:t>of </a:t>
            </a:r>
            <a:r>
              <a:rPr lang="en-US" dirty="0"/>
              <a:t>the wrestlers had old vertebral fractures that had healed but were still </a:t>
            </a:r>
            <a:r>
              <a:rPr lang="en-US" dirty="0" smtClean="0"/>
              <a:t>visible </a:t>
            </a:r>
            <a:r>
              <a:rPr lang="en-US" dirty="0"/>
              <a:t>on radiographs and 25% (8 of 32) had pain </a:t>
            </a:r>
            <a:r>
              <a:rPr lang="en-US" dirty="0" smtClean="0"/>
              <a:t>during motion </a:t>
            </a:r>
            <a:r>
              <a:rPr lang="en-US" dirty="0"/>
              <a:t>of the spine, as compared with only 6% (13</a:t>
            </a:r>
            <a:br>
              <a:rPr lang="en-US" dirty="0"/>
            </a:br>
            <a:r>
              <a:rPr lang="en-US" dirty="0"/>
              <a:t>of 212) of the control group (</a:t>
            </a:r>
            <a:r>
              <a:rPr lang="en-US" i="1" dirty="0"/>
              <a:t>P </a:t>
            </a:r>
            <a:r>
              <a:rPr lang="en-US" dirty="0"/>
              <a:t> 0.001).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Clinical Outcome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-64770" y="3843478"/>
            <a:ext cx="1360169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  <p:sp>
        <p:nvSpPr>
          <p:cNvPr id="2" name="AutoShape 2" descr="Image result for wrest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00401"/>
            <a:ext cx="7696201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45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"/>
            <a:ext cx="7620000" cy="65690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Catastrophic </a:t>
            </a:r>
            <a:r>
              <a:rPr lang="en-US" sz="2400" dirty="0" smtClean="0"/>
              <a:t>Injury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total of 82 catastrophic high-school and college wrestling </a:t>
            </a:r>
            <a:r>
              <a:rPr lang="en-US" sz="2400" dirty="0" smtClean="0"/>
              <a:t>injuries, including </a:t>
            </a:r>
            <a:r>
              <a:rPr lang="en-US" sz="2400" dirty="0">
                <a:solidFill>
                  <a:srgbClr val="00B050"/>
                </a:solidFill>
              </a:rPr>
              <a:t>58 direct </a:t>
            </a:r>
            <a:r>
              <a:rPr lang="en-US" sz="2400" dirty="0"/>
              <a:t>(injuries that resulted directly</a:t>
            </a:r>
            <a:br>
              <a:rPr lang="en-US" sz="2400" dirty="0"/>
            </a:br>
            <a:r>
              <a:rPr lang="en-US" sz="2400" dirty="0"/>
              <a:t>from participation in the skills of the sport) and </a:t>
            </a:r>
            <a:r>
              <a:rPr lang="en-US" sz="2400" dirty="0">
                <a:solidFill>
                  <a:srgbClr val="00B050"/>
                </a:solidFill>
              </a:rPr>
              <a:t>22</a:t>
            </a:r>
            <a:br>
              <a:rPr lang="en-US" sz="2400" dirty="0">
                <a:solidFill>
                  <a:srgbClr val="00B050"/>
                </a:solidFill>
              </a:rPr>
            </a:br>
            <a:r>
              <a:rPr lang="en-US" sz="2400" dirty="0">
                <a:solidFill>
                  <a:srgbClr val="00B050"/>
                </a:solidFill>
              </a:rPr>
              <a:t>indirect </a:t>
            </a:r>
            <a:r>
              <a:rPr lang="en-US" sz="2400" dirty="0"/>
              <a:t>(attributable to indirect causes, such as heart</a:t>
            </a:r>
            <a:br>
              <a:rPr lang="en-US" sz="2400" dirty="0"/>
            </a:br>
            <a:r>
              <a:rPr lang="en-US" sz="2400" dirty="0"/>
              <a:t>failure or weight-loss–related systemic failure) were</a:t>
            </a:r>
            <a:br>
              <a:rPr lang="en-US" sz="2400" dirty="0"/>
            </a:br>
            <a:r>
              <a:rPr lang="en-US" sz="2400" dirty="0"/>
              <a:t>reported to the NCCSIR between 1981 and 2007</a:t>
            </a:r>
            <a:r>
              <a:rPr lang="en-US" sz="2400" dirty="0" smtClean="0"/>
              <a:t>.</a:t>
            </a:r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The overall rate of direct catastrophic injuries including high-school and college wrestlers is estimated to be </a:t>
            </a:r>
            <a:r>
              <a:rPr lang="en-US" sz="2400" dirty="0">
                <a:solidFill>
                  <a:srgbClr val="00B050"/>
                </a:solidFill>
              </a:rPr>
              <a:t>1 per 100,000 participants</a:t>
            </a:r>
            <a:r>
              <a:rPr lang="en-US" sz="2400" dirty="0"/>
              <a:t>.</a:t>
            </a:r>
          </a:p>
          <a:p>
            <a:r>
              <a:rPr lang="en-US" sz="2400" dirty="0"/>
              <a:t> </a:t>
            </a:r>
            <a:r>
              <a:rPr lang="en-US" sz="2400" dirty="0" err="1"/>
              <a:t>Kordi</a:t>
            </a:r>
            <a:r>
              <a:rPr lang="en-US" sz="2400" dirty="0"/>
              <a:t> et al. (2008) reported 29 direct catastrophic injuries (</a:t>
            </a:r>
            <a:r>
              <a:rPr lang="en-US" sz="2400" dirty="0">
                <a:solidFill>
                  <a:srgbClr val="00B050"/>
                </a:solidFill>
              </a:rPr>
              <a:t>12 fatalities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B050"/>
                </a:solidFill>
              </a:rPr>
              <a:t>11 nonfatal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00B050"/>
                </a:solidFill>
              </a:rPr>
              <a:t>6 serious</a:t>
            </a:r>
            <a:r>
              <a:rPr lang="en-US" sz="2400" dirty="0"/>
              <a:t>) that occurred in wrestling clubs in Iran from July 1998</a:t>
            </a:r>
            <a:br>
              <a:rPr lang="en-US" sz="2400" dirty="0"/>
            </a:br>
            <a:r>
              <a:rPr lang="en-US" sz="2400" dirty="0"/>
              <a:t>through June 2005.</a:t>
            </a:r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fa-I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Clinical Outcome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0" y="5257800"/>
            <a:ext cx="139065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300058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52400"/>
            <a:ext cx="7772400" cy="6024563"/>
          </a:xfrm>
        </p:spPr>
        <p:txBody>
          <a:bodyPr>
            <a:noAutofit/>
          </a:bodyPr>
          <a:lstStyle/>
          <a:p>
            <a:r>
              <a:rPr lang="en-US" sz="2400" b="1" dirty="0"/>
              <a:t>Economic Cost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Knowles et al. (2007) estimated the economic </a:t>
            </a:r>
            <a:r>
              <a:rPr lang="en-US" sz="2400" dirty="0" smtClean="0"/>
              <a:t>cost of </a:t>
            </a:r>
            <a:r>
              <a:rPr lang="en-US" sz="2400" dirty="0"/>
              <a:t>injuries over a 3-year period in a population </a:t>
            </a:r>
            <a:r>
              <a:rPr lang="en-US" sz="2400" dirty="0" smtClean="0"/>
              <a:t>of U.S</a:t>
            </a:r>
            <a:r>
              <a:rPr lang="en-US" sz="2400" dirty="0"/>
              <a:t>. high-school varsity athletes representing </a:t>
            </a:r>
            <a:r>
              <a:rPr lang="en-US" sz="2400" dirty="0" smtClean="0"/>
              <a:t>12 sports</a:t>
            </a:r>
            <a:r>
              <a:rPr lang="en-US" sz="2400" dirty="0"/>
              <a:t>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Three </a:t>
            </a:r>
            <a:r>
              <a:rPr lang="en-US" sz="2400" dirty="0"/>
              <a:t>types of cost were estimated: </a:t>
            </a:r>
            <a:r>
              <a:rPr lang="en-US" sz="2400" dirty="0" smtClean="0">
                <a:solidFill>
                  <a:srgbClr val="00B050"/>
                </a:solidFill>
              </a:rPr>
              <a:t>medical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00B050"/>
                </a:solidFill>
              </a:rPr>
              <a:t>human </a:t>
            </a:r>
            <a:r>
              <a:rPr lang="en-US" sz="2400" dirty="0">
                <a:solidFill>
                  <a:srgbClr val="00B050"/>
                </a:solidFill>
              </a:rPr>
              <a:t>capital </a:t>
            </a:r>
            <a:r>
              <a:rPr lang="en-US" sz="2400" dirty="0"/>
              <a:t>(medical costs plus loss of </a:t>
            </a:r>
            <a:r>
              <a:rPr lang="en-US" sz="2400" dirty="0" smtClean="0"/>
              <a:t>future earnings</a:t>
            </a:r>
            <a:r>
              <a:rPr lang="en-US" sz="2400" dirty="0"/>
              <a:t>), and </a:t>
            </a:r>
            <a:r>
              <a:rPr lang="en-US" sz="2400" dirty="0">
                <a:solidFill>
                  <a:srgbClr val="00B050"/>
                </a:solidFill>
              </a:rPr>
              <a:t>comprehensive</a:t>
            </a:r>
            <a:r>
              <a:rPr lang="en-US" sz="2400" dirty="0"/>
              <a:t> (human </a:t>
            </a:r>
            <a:r>
              <a:rPr lang="en-US" sz="2400" dirty="0" smtClean="0"/>
              <a:t>capital costs </a:t>
            </a:r>
            <a:r>
              <a:rPr lang="en-US" sz="2400" dirty="0"/>
              <a:t>plus quality of life</a:t>
            </a:r>
            <a:r>
              <a:rPr lang="en-US" sz="2400" dirty="0" smtClean="0"/>
              <a:t>).</a:t>
            </a:r>
          </a:p>
          <a:p>
            <a:pPr marL="0" indent="0">
              <a:buNone/>
            </a:pPr>
            <a:r>
              <a:rPr lang="en-US" sz="2400" dirty="0" smtClean="0"/>
              <a:t> </a:t>
            </a:r>
            <a:endParaRPr lang="fa-IR" sz="2400" dirty="0" smtClean="0"/>
          </a:p>
          <a:p>
            <a:r>
              <a:rPr lang="en-US" sz="2400" dirty="0" smtClean="0"/>
              <a:t>Wrestling </a:t>
            </a:r>
            <a:r>
              <a:rPr lang="en-US" sz="2400" dirty="0"/>
              <a:t>had the </a:t>
            </a:r>
            <a:r>
              <a:rPr lang="en-US" sz="2400" dirty="0" smtClean="0"/>
              <a:t>highest mean </a:t>
            </a:r>
            <a:r>
              <a:rPr lang="en-US" sz="2400" dirty="0"/>
              <a:t>medical cost per injury ($670), followed </a:t>
            </a:r>
            <a:r>
              <a:rPr lang="en-US" sz="2400" dirty="0" smtClean="0"/>
              <a:t>by football </a:t>
            </a:r>
            <a:r>
              <a:rPr lang="en-US" sz="2400" dirty="0"/>
              <a:t>($577). 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The </a:t>
            </a:r>
            <a:r>
              <a:rPr lang="en-US" sz="2400" dirty="0"/>
              <a:t>mean human capital and comprehensive costs of wrestling injury were $2,080</a:t>
            </a:r>
            <a:br>
              <a:rPr lang="en-US" sz="2400" dirty="0"/>
            </a:br>
            <a:r>
              <a:rPr lang="en-US" sz="2400" dirty="0"/>
              <a:t>and $10,212, respectively.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fa-I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tx1"/>
                </a:solidFill>
              </a:rPr>
              <a:t>Economic Cost</a:t>
            </a:r>
            <a:endParaRPr lang="fa-IR" sz="1800" b="1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143000"/>
            <a:ext cx="990600" cy="144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 8"/>
          <p:cNvSpPr/>
          <p:nvPr/>
        </p:nvSpPr>
        <p:spPr>
          <a:xfrm>
            <a:off x="6442710" y="5257800"/>
            <a:ext cx="154305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82910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AB1A12-E64D-46B3-910D-7A5B4091BB58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104450" name="Picture 2" descr="C:\Documents and Settings\Mostafa SHahverdi\Desktop\Step-2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14400"/>
            <a:ext cx="1524000" cy="1981200"/>
          </a:xfrm>
          <a:prstGeom prst="rect">
            <a:avLst/>
          </a:prstGeom>
          <a:noFill/>
        </p:spPr>
      </p:pic>
      <p:grpSp>
        <p:nvGrpSpPr>
          <p:cNvPr id="3" name="Group 4"/>
          <p:cNvGrpSpPr/>
          <p:nvPr/>
        </p:nvGrpSpPr>
        <p:grpSpPr>
          <a:xfrm>
            <a:off x="2743200" y="1981200"/>
            <a:ext cx="4419600" cy="1463040"/>
            <a:chOff x="2133600" y="914400"/>
            <a:chExt cx="4419600" cy="1463040"/>
          </a:xfrm>
          <a:solidFill>
            <a:srgbClr val="0070C0"/>
          </a:solidFill>
        </p:grpSpPr>
        <p:cxnSp>
          <p:nvCxnSpPr>
            <p:cNvPr id="7" name="Straight Connector 6"/>
            <p:cNvCxnSpPr/>
            <p:nvPr/>
          </p:nvCxnSpPr>
          <p:spPr>
            <a:xfrm rot="5400000">
              <a:off x="1600994" y="1447006"/>
              <a:ext cx="10668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35"/>
            <p:cNvGrpSpPr/>
            <p:nvPr/>
          </p:nvGrpSpPr>
          <p:grpSpPr>
            <a:xfrm>
              <a:off x="3429000" y="1371600"/>
              <a:ext cx="3124200" cy="1005840"/>
              <a:chOff x="3352800" y="1143000"/>
              <a:chExt cx="3124200" cy="1160585"/>
            </a:xfrm>
            <a:grpFill/>
          </p:grpSpPr>
          <p:sp>
            <p:nvSpPr>
              <p:cNvPr id="18" name="Rectangle 17"/>
              <p:cNvSpPr/>
              <p:nvPr/>
            </p:nvSpPr>
            <p:spPr>
              <a:xfrm>
                <a:off x="3352800" y="1143000"/>
                <a:ext cx="3124200" cy="457200"/>
              </a:xfrm>
              <a:prstGeom prst="rect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2000" b="1" i="1" dirty="0" smtClean="0">
                    <a:solidFill>
                      <a:schemeClr val="bg1"/>
                    </a:soli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Injury Mechanism</a:t>
                </a:r>
                <a:endParaRPr lang="en-US" sz="2000" b="1" i="1" dirty="0" smtClean="0">
                  <a:solidFill>
                    <a:schemeClr val="bg1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Lotus" panose="00000400000000000000" pitchFamily="2" charset="-78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352800" y="1846385"/>
                <a:ext cx="3124200" cy="457200"/>
              </a:xfrm>
              <a:prstGeom prst="rect">
                <a:avLst/>
              </a:prstGeom>
              <a:grpFill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 defTabSz="2133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000" b="1" i="1" dirty="0" smtClean="0">
                    <a:solidFill>
                      <a:schemeClr val="bg1"/>
                    </a:solidFill>
                    <a:effectLst>
                      <a:glow rad="63500">
                        <a:schemeClr val="accent3">
                          <a:satMod val="175000"/>
                          <a:alpha val="40000"/>
                        </a:schemeClr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B Lotus" panose="00000400000000000000" pitchFamily="2" charset="-78"/>
                  </a:rPr>
                  <a:t>Risk Factors</a:t>
                </a:r>
                <a:endParaRPr lang="en-US" sz="2000" b="1" i="1" dirty="0">
                  <a:solidFill>
                    <a:schemeClr val="bg1"/>
                  </a:solidFill>
                  <a:effectLst>
                    <a:glow rad="635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B Lotus" panose="00000400000000000000" pitchFamily="2" charset="-78"/>
                </a:endParaRPr>
              </a:p>
            </p:txBody>
          </p:sp>
        </p:grpSp>
        <p:cxnSp>
          <p:nvCxnSpPr>
            <p:cNvPr id="9" name="Straight Connector 8"/>
            <p:cNvCxnSpPr/>
            <p:nvPr/>
          </p:nvCxnSpPr>
          <p:spPr>
            <a:xfrm>
              <a:off x="2133600" y="1371600"/>
              <a:ext cx="12954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1981200"/>
              <a:ext cx="1295400" cy="1588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2362200" y="607874"/>
            <a:ext cx="5105400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Etiology</a:t>
            </a:r>
            <a:r>
              <a:rPr lang="fa-IR" sz="3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and  mechanisms of</a:t>
            </a:r>
            <a:r>
              <a:rPr lang="fa-IR" sz="3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36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algn="tl" rotWithShape="0">
                    <a:srgbClr val="000000"/>
                  </a:outerShdw>
                </a:effectLst>
              </a:rPr>
              <a:t>sports injuries</a:t>
            </a:r>
            <a:endParaRPr lang="en-US" sz="36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5" name="Group 29"/>
          <p:cNvGrpSpPr/>
          <p:nvPr/>
        </p:nvGrpSpPr>
        <p:grpSpPr>
          <a:xfrm rot="16200000">
            <a:off x="6875902" y="3499996"/>
            <a:ext cx="2621339" cy="1207998"/>
            <a:chOff x="1290936" y="228600"/>
            <a:chExt cx="2621339" cy="1207998"/>
          </a:xfrm>
        </p:grpSpPr>
        <p:sp>
          <p:nvSpPr>
            <p:cNvPr id="31" name="Rectangle 30"/>
            <p:cNvSpPr/>
            <p:nvPr/>
          </p:nvSpPr>
          <p:spPr>
            <a:xfrm>
              <a:off x="1595736" y="733843"/>
              <a:ext cx="461665" cy="92398"/>
            </a:xfrm>
            <a:prstGeom prst="rect">
              <a:avLst/>
            </a:prstGeom>
          </p:spPr>
          <p:txBody>
            <a:bodyPr vert="vert" wrap="none">
              <a:spAutoFit/>
              <a:scene3d>
                <a:camera prst="orthographicFront"/>
                <a:lightRig rig="flat" dir="tl"/>
              </a:scene3d>
              <a:sp3d contourW="19050" prstMaterial="clear">
                <a:bevelT w="50800" h="50800"/>
                <a:contourClr>
                  <a:schemeClr val="accent5">
                    <a:tint val="70000"/>
                    <a:satMod val="180000"/>
                    <a:alpha val="70000"/>
                  </a:schemeClr>
                </a:contourClr>
              </a:sp3d>
            </a:bodyPr>
            <a:lstStyle/>
            <a:p>
              <a:pPr algn="ctr"/>
              <a:endParaRPr lang="en-US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+mj-lt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90936" y="1344200"/>
              <a:ext cx="461665" cy="92398"/>
            </a:xfrm>
            <a:prstGeom prst="rect">
              <a:avLst/>
            </a:prstGeom>
          </p:spPr>
          <p:txBody>
            <a:bodyPr vert="vert" wrap="none">
              <a:spAutoFit/>
              <a:scene3d>
                <a:camera prst="orthographicFront"/>
                <a:lightRig rig="flat" dir="tl"/>
              </a:scene3d>
              <a:sp3d contourW="19050" prstMaterial="clear">
                <a:bevelT w="50800" h="50800"/>
                <a:contourClr>
                  <a:schemeClr val="accent5">
                    <a:tint val="70000"/>
                    <a:satMod val="180000"/>
                    <a:alpha val="70000"/>
                  </a:schemeClr>
                </a:contourClr>
              </a:sp3d>
            </a:bodyPr>
            <a:lstStyle/>
            <a:p>
              <a:pPr algn="ctr"/>
              <a:endParaRPr lang="en-US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711946" y="228600"/>
              <a:ext cx="1200329" cy="110799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  <a:scene3d>
                <a:camera prst="orthographicFront"/>
                <a:lightRig rig="flat" dir="tl"/>
              </a:scene3d>
              <a:sp3d contourW="19050" prstMaterial="clear">
                <a:bevelT w="50800" h="50800"/>
                <a:contourClr>
                  <a:schemeClr val="accent5">
                    <a:tint val="70000"/>
                    <a:satMod val="180000"/>
                    <a:alpha val="70000"/>
                  </a:schemeClr>
                </a:contourClr>
              </a:sp3d>
            </a:bodyPr>
            <a:lstStyle/>
            <a:p>
              <a:pPr algn="ctr"/>
              <a:endParaRPr lang="en-US" sz="6600" b="1" dirty="0">
                <a:ln/>
                <a:solidFill>
                  <a:schemeClr val="accent5">
                    <a:tint val="50000"/>
                    <a:satMod val="18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019800" y="0"/>
            <a:ext cx="312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M.Shahverdi</a:t>
            </a:r>
            <a:r>
              <a:rPr lang="en-US" sz="1000" dirty="0" smtClean="0"/>
              <a:t> &amp; </a:t>
            </a:r>
            <a:r>
              <a:rPr lang="en-US" sz="1000" dirty="0" err="1" smtClean="0"/>
              <a:t>H.Rahimi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/>
              <a:t>Injury Mechanism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6" descr="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7848600" cy="672147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5200" y="990600"/>
            <a:ext cx="425128" cy="2438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4267200"/>
            <a:ext cx="1219200" cy="2057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hlinkClick r:id="rId4" action="ppaction://hlinksldjump"/>
              </a:rPr>
              <a:t>Yard et al (2008) </a:t>
            </a:r>
            <a:r>
              <a:rPr lang="en-US" dirty="0" smtClean="0"/>
              <a:t>32</a:t>
            </a:r>
            <a:endParaRPr lang="fa-IR" dirty="0"/>
          </a:p>
        </p:txBody>
      </p:sp>
      <p:pic>
        <p:nvPicPr>
          <p:cNvPr id="11" name="Picture 2" descr="C:\Documents and Settings\Mostafa SHahverdi\Desktop\Step-2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66800"/>
            <a:ext cx="10668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6147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Picture 2" descr="C:\Users\jahandost\Desktop\w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65126"/>
            <a:ext cx="7848600" cy="54102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2743200" y="457200"/>
            <a:ext cx="1752600" cy="32766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smtClean="0"/>
              <a:t>Injury Mechanism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Mostafa SHahverdi\Desktop\Step-2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219200"/>
            <a:ext cx="1066800" cy="13716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4876800" y="1030324"/>
            <a:ext cx="2743200" cy="12556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شایع ترین مکانیسم اصلی کشتی برخورد به حریف است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6200" y="5867400"/>
            <a:ext cx="1135500" cy="907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2</a:t>
            </a:r>
            <a:endParaRPr lang="fa-IR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" y="0"/>
            <a:ext cx="9117842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56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800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60463" y="3697288"/>
              <a:ext cx="652462" cy="768350"/>
            </p14:xfrm>
          </p:contentPart>
        </mc:Choice>
        <mc:Fallback xmlns="">
          <p:pic>
            <p:nvPicPr>
              <p:cNvPr id="12800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4620" y="3633949"/>
                <a:ext cx="684149" cy="8950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800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062038" y="3705225"/>
              <a:ext cx="768350" cy="831850"/>
            </p14:xfrm>
          </p:contentPart>
        </mc:Choice>
        <mc:Fallback xmlns="">
          <p:pic>
            <p:nvPicPr>
              <p:cNvPr id="12800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46196" y="3641846"/>
                <a:ext cx="800035" cy="95860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ounded Rectangle 6"/>
          <p:cNvSpPr/>
          <p:nvPr/>
        </p:nvSpPr>
        <p:spPr>
          <a:xfrm>
            <a:off x="1600200" y="363989"/>
            <a:ext cx="692150" cy="3065011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7924800" y="16576"/>
            <a:ext cx="1143000" cy="15074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306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61794" name="Picture 2" descr="C:\Users\jahandost\Desktop\sgwh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40476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1905000" y="3733800"/>
            <a:ext cx="457200" cy="1600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28800" y="365126"/>
            <a:ext cx="533400" cy="1768474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-15240" y="5302700"/>
            <a:ext cx="1143000" cy="132670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Agel</a:t>
            </a:r>
            <a:r>
              <a:rPr lang="en-US" dirty="0" smtClean="0"/>
              <a:t> et al (2007)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21591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059" y="0"/>
            <a:ext cx="9143999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200400" y="685800"/>
            <a:ext cx="914400" cy="54102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4419600" y="1447800"/>
            <a:ext cx="4267200" cy="3505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بنابراین نتیجه می گیریم کوبیده شدن فرد به زمین بیشترین حرکت اسیب زا در کشتی است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446818" y="0"/>
            <a:ext cx="1468582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>
                <a:hlinkClick r:id="rId3" action="ppaction://hlinksldjump"/>
              </a:rPr>
              <a:t>Yard et al (2008) </a:t>
            </a:r>
            <a:r>
              <a:rPr lang="en-US" dirty="0" smtClean="0"/>
              <a:t>32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615066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7" name="Wrestling Injuri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356351"/>
          </a:xfrm>
        </p:spPr>
      </p:pic>
    </p:spTree>
    <p:extLst>
      <p:ext uri="{BB962C8B-B14F-4D97-AF65-F5344CB8AC3E}">
        <p14:creationId xmlns:p14="http://schemas.microsoft.com/office/powerpoint/2010/main" val="1231641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074" name="Picture 2" descr="C:\Users\user\Desktop\219661_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2672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93820" y="6031468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كشتي گيله مردي در گيلان</a:t>
            </a:r>
          </a:p>
        </p:txBody>
      </p:sp>
      <p:sp>
        <p:nvSpPr>
          <p:cNvPr id="6" name="Rectangle 5"/>
          <p:cNvSpPr/>
          <p:nvPr/>
        </p:nvSpPr>
        <p:spPr>
          <a:xfrm>
            <a:off x="3646220" y="6183868"/>
            <a:ext cx="2156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كشتي گيله مردي در گيلان</a:t>
            </a:r>
          </a:p>
        </p:txBody>
      </p:sp>
      <p:pic>
        <p:nvPicPr>
          <p:cNvPr id="7" name="Picture 2" descr="C:\Users\user\Desktop\219550_4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72" y="1447800"/>
            <a:ext cx="4714128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219475_2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419601"/>
            <a:ext cx="6324600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141248" y="4343400"/>
            <a:ext cx="2015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/>
              <a:t>كشتي لوچو در مازندران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9800" y="1143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/>
              <a:t>کشتی گیله مردی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11238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2000" dirty="0" smtClean="0"/>
              <a:t>کشتی با چوخه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06762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9209045"/>
              </p:ext>
            </p:extLst>
          </p:nvPr>
        </p:nvGraphicFramePr>
        <p:xfrm>
          <a:off x="0" y="0"/>
          <a:ext cx="9144000" cy="63563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35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5609555"/>
            <a:ext cx="9144000" cy="5086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-9659" y="857251"/>
            <a:ext cx="792050" cy="753413"/>
          </a:xfrm>
          <a:prstGeom prst="ellipse">
            <a:avLst/>
          </a:prstGeo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000" r="-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TextBox 12"/>
          <p:cNvSpPr txBox="1"/>
          <p:nvPr/>
        </p:nvSpPr>
        <p:spPr>
          <a:xfrm>
            <a:off x="-353732" y="5421123"/>
            <a:ext cx="144887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u="sng" dirty="0">
                <a:solidFill>
                  <a:schemeClr val="accent1">
                    <a:lumMod val="75000"/>
                  </a:schemeClr>
                </a:solidFill>
              </a:rPr>
              <a:t>Alizadeh.kashi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z="1200" b="1" i="1">
                <a:solidFill>
                  <a:srgbClr val="EE8011">
                    <a:lumMod val="40000"/>
                    <a:lumOff val="60000"/>
                  </a:srgbClr>
                </a:solidFill>
              </a:rPr>
              <a:pPr/>
              <a:t>61</a:t>
            </a:fld>
            <a:endParaRPr lang="en-US" b="1" i="1" dirty="0">
              <a:solidFill>
                <a:srgbClr val="EE8011">
                  <a:lumMod val="40000"/>
                  <a:lumOff val="60000"/>
                </a:srgb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496366" y="1625956"/>
            <a:ext cx="43434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496366" y="1797406"/>
            <a:ext cx="1657350" cy="3486150"/>
          </a:xfrm>
          <a:prstGeom prst="rect">
            <a:avLst/>
          </a:prstGeom>
          <a:solidFill>
            <a:srgbClr val="92D05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i="1" dirty="0">
                <a:solidFill>
                  <a:schemeClr val="tx1"/>
                </a:solidFill>
              </a:rPr>
              <a:t>Intrinsic risk factors:</a:t>
            </a:r>
            <a:endParaRPr lang="fa-IR" sz="1050" b="1" i="1" dirty="0">
              <a:solidFill>
                <a:schemeClr val="tx1"/>
              </a:solidFill>
            </a:endParaRPr>
          </a:p>
          <a:p>
            <a:endParaRPr lang="en-US" sz="1050" b="1" i="1" dirty="0">
              <a:solidFill>
                <a:schemeClr val="tx1"/>
              </a:solidFill>
            </a:endParaRPr>
          </a:p>
          <a:p>
            <a:r>
              <a:rPr lang="en-US" sz="1050" b="1" dirty="0">
                <a:solidFill>
                  <a:schemeClr val="tx1"/>
                </a:solidFill>
              </a:rPr>
              <a:t>Age</a:t>
            </a:r>
          </a:p>
          <a:p>
            <a:r>
              <a:rPr lang="en-US" sz="1050" b="1" dirty="0">
                <a:solidFill>
                  <a:schemeClr val="tx1"/>
                </a:solidFill>
              </a:rPr>
              <a:t>Gender</a:t>
            </a:r>
          </a:p>
          <a:p>
            <a:r>
              <a:rPr lang="en-US" sz="1050" b="1" dirty="0">
                <a:solidFill>
                  <a:schemeClr val="tx1"/>
                </a:solidFill>
              </a:rPr>
              <a:t>Body composition </a:t>
            </a:r>
            <a:r>
              <a:rPr lang="en-US" sz="1050" dirty="0">
                <a:solidFill>
                  <a:schemeClr val="tx1"/>
                </a:solidFill>
              </a:rPr>
              <a:t>(e.g.,</a:t>
            </a:r>
          </a:p>
          <a:p>
            <a:r>
              <a:rPr lang="en-US" sz="1050" dirty="0">
                <a:solidFill>
                  <a:schemeClr val="tx1"/>
                </a:solidFill>
              </a:rPr>
              <a:t>body weight, fat mass,</a:t>
            </a:r>
          </a:p>
          <a:p>
            <a:r>
              <a:rPr lang="en-US" sz="1050" dirty="0">
                <a:solidFill>
                  <a:schemeClr val="tx1"/>
                </a:solidFill>
              </a:rPr>
              <a:t>BMD, anthropometry)</a:t>
            </a:r>
          </a:p>
          <a:p>
            <a:r>
              <a:rPr lang="en-US" sz="1050" b="1" dirty="0">
                <a:solidFill>
                  <a:schemeClr val="tx1"/>
                </a:solidFill>
              </a:rPr>
              <a:t>Health </a:t>
            </a:r>
            <a:r>
              <a:rPr lang="en-US" sz="1050" dirty="0">
                <a:solidFill>
                  <a:schemeClr val="tx1"/>
                </a:solidFill>
              </a:rPr>
              <a:t>(e.g., history of</a:t>
            </a:r>
          </a:p>
          <a:p>
            <a:r>
              <a:rPr lang="en-US" sz="1050" dirty="0">
                <a:solidFill>
                  <a:schemeClr val="tx1"/>
                </a:solidFill>
              </a:rPr>
              <a:t>previous injury, joint</a:t>
            </a:r>
          </a:p>
          <a:p>
            <a:r>
              <a:rPr lang="en-US" sz="1050" dirty="0">
                <a:solidFill>
                  <a:schemeClr val="tx1"/>
                </a:solidFill>
              </a:rPr>
              <a:t>instability)</a:t>
            </a:r>
          </a:p>
          <a:p>
            <a:r>
              <a:rPr lang="en-US" sz="1050" b="1" dirty="0">
                <a:solidFill>
                  <a:schemeClr val="tx1"/>
                </a:solidFill>
              </a:rPr>
              <a:t>Physical fitness </a:t>
            </a:r>
            <a:r>
              <a:rPr lang="en-US" sz="1050" dirty="0">
                <a:solidFill>
                  <a:schemeClr val="tx1"/>
                </a:solidFill>
              </a:rPr>
              <a:t>(e.g.,</a:t>
            </a:r>
          </a:p>
          <a:p>
            <a:r>
              <a:rPr lang="en-US" sz="1050" dirty="0">
                <a:solidFill>
                  <a:schemeClr val="tx1"/>
                </a:solidFill>
              </a:rPr>
              <a:t>muscle strength/power,</a:t>
            </a:r>
          </a:p>
          <a:p>
            <a:r>
              <a:rPr lang="en-US" sz="1050" dirty="0">
                <a:solidFill>
                  <a:schemeClr val="tx1"/>
                </a:solidFill>
              </a:rPr>
              <a:t>maximal O2 uptake, joint</a:t>
            </a:r>
          </a:p>
          <a:p>
            <a:r>
              <a:rPr lang="en-US" sz="1050" dirty="0">
                <a:solidFill>
                  <a:schemeClr val="tx1"/>
                </a:solidFill>
              </a:rPr>
              <a:t>ROM)</a:t>
            </a:r>
          </a:p>
          <a:p>
            <a:r>
              <a:rPr lang="en-US" sz="1050" b="1" dirty="0">
                <a:solidFill>
                  <a:schemeClr val="tx1"/>
                </a:solidFill>
              </a:rPr>
              <a:t>Anatomy </a:t>
            </a:r>
            <a:r>
              <a:rPr lang="en-US" sz="1050" dirty="0">
                <a:solidFill>
                  <a:schemeClr val="tx1"/>
                </a:solidFill>
              </a:rPr>
              <a:t>(e.g., alignment,</a:t>
            </a:r>
          </a:p>
          <a:p>
            <a:r>
              <a:rPr lang="en-US" sz="1050" dirty="0">
                <a:solidFill>
                  <a:schemeClr val="tx1"/>
                </a:solidFill>
              </a:rPr>
              <a:t>Inter</a:t>
            </a:r>
            <a:r>
              <a:rPr lang="fa-IR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</a:rPr>
              <a:t>condylar notch</a:t>
            </a:r>
          </a:p>
          <a:p>
            <a:r>
              <a:rPr lang="en-US" sz="1050" dirty="0">
                <a:solidFill>
                  <a:schemeClr val="tx1"/>
                </a:solidFill>
              </a:rPr>
              <a:t>width)</a:t>
            </a:r>
          </a:p>
          <a:p>
            <a:r>
              <a:rPr lang="en-US" sz="1050" b="1" dirty="0">
                <a:solidFill>
                  <a:schemeClr val="tx1"/>
                </a:solidFill>
              </a:rPr>
              <a:t>Skill level </a:t>
            </a:r>
            <a:r>
              <a:rPr lang="en-US" sz="1050" dirty="0">
                <a:solidFill>
                  <a:schemeClr val="tx1"/>
                </a:solidFill>
              </a:rPr>
              <a:t>(e.g., sport</a:t>
            </a:r>
            <a:r>
              <a:rPr lang="fa-IR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</a:rPr>
              <a:t>specific</a:t>
            </a:r>
            <a:r>
              <a:rPr lang="fa-IR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</a:rPr>
              <a:t>technique,</a:t>
            </a:r>
          </a:p>
          <a:p>
            <a:r>
              <a:rPr lang="en-US" sz="1050" dirty="0">
                <a:solidFill>
                  <a:schemeClr val="tx1"/>
                </a:solidFill>
              </a:rPr>
              <a:t>postural stability)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82316" y="3054706"/>
            <a:ext cx="2114550" cy="2225489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i="1" dirty="0">
                <a:solidFill>
                  <a:schemeClr val="tx1"/>
                </a:solidFill>
              </a:rPr>
              <a:t>Exposure to extrinsic</a:t>
            </a:r>
          </a:p>
          <a:p>
            <a:r>
              <a:rPr lang="en-US" sz="1200" b="1" i="1" dirty="0">
                <a:solidFill>
                  <a:schemeClr val="tx1"/>
                </a:solidFill>
              </a:rPr>
              <a:t>risk factors</a:t>
            </a:r>
            <a:r>
              <a:rPr lang="en-US" sz="1200" b="1" dirty="0">
                <a:solidFill>
                  <a:schemeClr val="tx1"/>
                </a:solidFill>
              </a:rPr>
              <a:t>:</a:t>
            </a:r>
          </a:p>
          <a:p>
            <a:endParaRPr lang="fa-IR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Human factors (e.g., team</a:t>
            </a:r>
          </a:p>
          <a:p>
            <a:r>
              <a:rPr lang="en-US" sz="1200" dirty="0">
                <a:solidFill>
                  <a:schemeClr val="tx1"/>
                </a:solidFill>
              </a:rPr>
              <a:t>mates, opponents, referee)</a:t>
            </a:r>
          </a:p>
          <a:p>
            <a:r>
              <a:rPr lang="en-US" sz="1200" dirty="0">
                <a:solidFill>
                  <a:schemeClr val="tx1"/>
                </a:solidFill>
              </a:rPr>
              <a:t>Protective equipment (e.g.,</a:t>
            </a:r>
          </a:p>
          <a:p>
            <a:r>
              <a:rPr lang="en-US" sz="1200" dirty="0">
                <a:solidFill>
                  <a:schemeClr val="tx1"/>
                </a:solidFill>
              </a:rPr>
              <a:t>helmet, shin guards)</a:t>
            </a:r>
          </a:p>
          <a:p>
            <a:r>
              <a:rPr lang="en-US" sz="1200" dirty="0">
                <a:solidFill>
                  <a:schemeClr val="tx1"/>
                </a:solidFill>
              </a:rPr>
              <a:t>Sports equipment (e.g., skis)</a:t>
            </a:r>
          </a:p>
          <a:p>
            <a:r>
              <a:rPr lang="en-US" sz="1200" dirty="0">
                <a:solidFill>
                  <a:schemeClr val="tx1"/>
                </a:solidFill>
              </a:rPr>
              <a:t>Environment (e.g., weather,</a:t>
            </a:r>
          </a:p>
          <a:p>
            <a:r>
              <a:rPr lang="en-US" sz="1200" dirty="0">
                <a:solidFill>
                  <a:schemeClr val="tx1"/>
                </a:solidFill>
              </a:rPr>
              <a:t>snow and ice conditions, floor</a:t>
            </a:r>
          </a:p>
          <a:p>
            <a:r>
              <a:rPr lang="en-US" sz="1200" dirty="0">
                <a:solidFill>
                  <a:schemeClr val="tx1"/>
                </a:solidFill>
              </a:rPr>
              <a:t>and turf type, maintenance)</a:t>
            </a:r>
          </a:p>
        </p:txBody>
      </p:sp>
      <p:sp>
        <p:nvSpPr>
          <p:cNvPr id="17" name="Oval 16"/>
          <p:cNvSpPr/>
          <p:nvPr/>
        </p:nvSpPr>
        <p:spPr>
          <a:xfrm>
            <a:off x="3210866" y="1997431"/>
            <a:ext cx="1085850" cy="971550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Predisposed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athlete</a:t>
            </a:r>
          </a:p>
        </p:txBody>
      </p:sp>
      <p:sp>
        <p:nvSpPr>
          <p:cNvPr id="18" name="Oval 17"/>
          <p:cNvSpPr/>
          <p:nvPr/>
        </p:nvSpPr>
        <p:spPr>
          <a:xfrm>
            <a:off x="4727862" y="1997431"/>
            <a:ext cx="1057275" cy="97155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</a:rPr>
              <a:t>Susceptible</a:t>
            </a:r>
          </a:p>
          <a:p>
            <a:pPr algn="ctr"/>
            <a:r>
              <a:rPr lang="en-US" sz="900" b="1" dirty="0">
                <a:solidFill>
                  <a:schemeClr val="tx1"/>
                </a:solidFill>
              </a:rPr>
              <a:t>athlete</a:t>
            </a:r>
          </a:p>
        </p:txBody>
      </p:sp>
      <p:cxnSp>
        <p:nvCxnSpPr>
          <p:cNvPr id="19" name="Straight Arrow Connector 18"/>
          <p:cNvCxnSpPr>
            <a:stCxn id="17" idx="6"/>
          </p:cNvCxnSpPr>
          <p:nvPr/>
        </p:nvCxnSpPr>
        <p:spPr>
          <a:xfrm>
            <a:off x="4296716" y="2483206"/>
            <a:ext cx="3429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896416" y="2311756"/>
            <a:ext cx="1314450" cy="57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7" idx="2"/>
          </p:cNvCxnSpPr>
          <p:nvPr/>
        </p:nvCxnSpPr>
        <p:spPr>
          <a:xfrm flipH="1">
            <a:off x="2125016" y="2483206"/>
            <a:ext cx="1085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2982266" y="2597506"/>
            <a:ext cx="228600" cy="57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867966" y="2654656"/>
            <a:ext cx="342900" cy="400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753667" y="2768956"/>
            <a:ext cx="514349" cy="857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959906" y="2826106"/>
            <a:ext cx="387619" cy="1340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08998" y="2854681"/>
            <a:ext cx="273318" cy="18853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867966" y="4740036"/>
            <a:ext cx="2410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839766" y="1625956"/>
            <a:ext cx="1714500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954066" y="3054705"/>
            <a:ext cx="1485900" cy="2189381"/>
          </a:xfrm>
          <a:prstGeom prst="rect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i="1" dirty="0" smtClean="0">
                <a:solidFill>
                  <a:schemeClr val="tx1"/>
                </a:solidFill>
              </a:rPr>
              <a:t>Inciting event</a:t>
            </a:r>
            <a:r>
              <a:rPr lang="en-US" sz="1600" b="1" dirty="0">
                <a:solidFill>
                  <a:schemeClr val="tx1"/>
                </a:solidFill>
              </a:rPr>
              <a:t>:</a:t>
            </a:r>
          </a:p>
          <a:p>
            <a:endParaRPr lang="fa-IR" sz="1600" dirty="0" smtClean="0">
              <a:solidFill>
                <a:schemeClr val="tx1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1600" dirty="0" smtClean="0">
                <a:solidFill>
                  <a:schemeClr val="tx1"/>
                </a:solidFill>
              </a:rPr>
              <a:t>Playing </a:t>
            </a:r>
            <a:r>
              <a:rPr lang="en-US" sz="1600" dirty="0">
                <a:solidFill>
                  <a:schemeClr val="tx1"/>
                </a:solidFill>
              </a:rPr>
              <a:t>situation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Player/opponent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“behavior”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Biomechanical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characteristics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6477000" y="2581275"/>
            <a:ext cx="0" cy="314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954066" y="2483206"/>
            <a:ext cx="6286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4439591" y="2597506"/>
            <a:ext cx="0" cy="2571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7124700" y="1997431"/>
            <a:ext cx="1028700" cy="971550"/>
          </a:xfrm>
          <a:prstGeom prst="ellipse">
            <a:avLst/>
          </a:prstGeom>
          <a:solidFill>
            <a:srgbClr val="FF0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INJURY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54066" y="1111606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Injury mechanisms</a:t>
            </a:r>
          </a:p>
          <a:p>
            <a:r>
              <a:rPr lang="en-US" sz="1200" dirty="0"/>
              <a:t>(proximal to outcome)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553641" y="1111606"/>
            <a:ext cx="2371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Risk factors for injury</a:t>
            </a:r>
          </a:p>
          <a:p>
            <a:r>
              <a:rPr lang="en-US" sz="1200" dirty="0"/>
              <a:t>(distant from outcome)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96366" y="5283556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model of injury causation (Meeuwisse, 1994; Bahr &amp; Krosshaug, 2005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-19975" y="3975474"/>
            <a:ext cx="802366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b="1" i="1" spc="38" dirty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Risk Factors</a:t>
            </a:r>
          </a:p>
        </p:txBody>
      </p:sp>
      <p:sp>
        <p:nvSpPr>
          <p:cNvPr id="37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dirty="0" smtClean="0"/>
              <a:t>Intrinsic risk </a:t>
            </a:r>
            <a:r>
              <a:rPr lang="en-US" sz="1800" dirty="0"/>
              <a:t>factor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C:\Documents and Settings\Mostafa SHahverdi\Desktop\Step-2-Ic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219200"/>
            <a:ext cx="1066800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10984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2147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5400000">
            <a:off x="853440" y="5425440"/>
            <a:ext cx="198119" cy="1905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5400000">
            <a:off x="2533496" y="6107584"/>
            <a:ext cx="190808" cy="533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Callout 2"/>
          <p:cNvSpPr/>
          <p:nvPr/>
        </p:nvSpPr>
        <p:spPr>
          <a:xfrm>
            <a:off x="-1" y="-117878"/>
            <a:ext cx="1657349" cy="141327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نسبت اسیب ورزشکاران درهر گروه سنی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7696200" y="-76200"/>
            <a:ext cx="1447800" cy="8993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زنان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5943600" y="0"/>
            <a:ext cx="1676400" cy="8993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Aman</a:t>
            </a:r>
            <a:r>
              <a:rPr lang="en-US" dirty="0" smtClean="0"/>
              <a:t> et al (2015) 4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057525" y="1455738"/>
            <a:ext cx="4267200" cy="381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dirty="0" smtClean="0"/>
              <a:t>زنان در سن 14-10 سال بیشترین اسیب را می بینند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85468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-533400"/>
            <a:ext cx="78867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5400000">
            <a:off x="853440" y="5501640"/>
            <a:ext cx="198119" cy="1905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 rot="5400000">
            <a:off x="3143096" y="6191096"/>
            <a:ext cx="190808" cy="5334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-1" y="-117878"/>
            <a:ext cx="1657349" cy="141327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نسبت اسیب ورزشکاران درهر گروه سنی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7696200" y="-76200"/>
            <a:ext cx="1447800" cy="8993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مردان</a:t>
            </a:r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5943600" y="0"/>
            <a:ext cx="1676400" cy="89931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Aman</a:t>
            </a:r>
            <a:r>
              <a:rPr lang="en-US" dirty="0" smtClean="0"/>
              <a:t> et al (2015) 4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057525" y="1455738"/>
            <a:ext cx="4267200" cy="381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a-IR" dirty="0" smtClean="0"/>
              <a:t>مردان در سن 19- 15 سال بیشترین اسیب را می بینند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9309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"/>
            <a:ext cx="6991350" cy="6024563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Age/Experience </a:t>
            </a:r>
            <a:endParaRPr lang="fa-IR" dirty="0" smtClean="0">
              <a:solidFill>
                <a:srgbClr val="00B050"/>
              </a:solidFill>
            </a:endParaRPr>
          </a:p>
          <a:p>
            <a:r>
              <a:rPr lang="en-US" dirty="0" err="1" smtClean="0"/>
              <a:t>Pasque</a:t>
            </a:r>
            <a:r>
              <a:rPr lang="en-US" dirty="0" smtClean="0"/>
              <a:t> and Hewett (2000) found, in a prospective study, that injured wrestlers had significantly more years of wrestling experience (P  0.001) and were older (P  0.0019) than uninjured wrestlers. </a:t>
            </a:r>
          </a:p>
          <a:p>
            <a:r>
              <a:rPr lang="en-US" dirty="0" err="1" smtClean="0"/>
              <a:t>Lorish</a:t>
            </a:r>
            <a:r>
              <a:rPr lang="en-US" dirty="0" smtClean="0"/>
              <a:t> et al. (1992) reported that the median age of injured wrestlers was significantly greater (P  0.001) than the median age of the uninjured group.</a:t>
            </a:r>
          </a:p>
          <a:p>
            <a:endParaRPr lang="fa-IR" dirty="0" smtClean="0"/>
          </a:p>
          <a:p>
            <a:r>
              <a:rPr lang="en-US" dirty="0" smtClean="0">
                <a:solidFill>
                  <a:srgbClr val="00B050"/>
                </a:solidFill>
              </a:rPr>
              <a:t>Injury History </a:t>
            </a:r>
            <a:endParaRPr lang="fa-IR" dirty="0" smtClean="0">
              <a:solidFill>
                <a:srgbClr val="00B050"/>
              </a:solidFill>
            </a:endParaRPr>
          </a:p>
          <a:p>
            <a:r>
              <a:rPr lang="en-US" dirty="0" smtClean="0"/>
              <a:t>Schultz et al. (2004) reported that a history of concussion was associated with more than a twofold elevation of concussion rate in all athletes studied, including wrestlers.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dirty="0"/>
              <a:t>Internal risk factor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Mostafa SHahverdi\Desktop\Step-2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219200"/>
            <a:ext cx="1066800" cy="1371600"/>
          </a:xfrm>
          <a:prstGeom prst="rect">
            <a:avLst/>
          </a:prstGeom>
          <a:noFill/>
        </p:spPr>
      </p:pic>
      <p:sp>
        <p:nvSpPr>
          <p:cNvPr id="9" name="Oval 8"/>
          <p:cNvSpPr/>
          <p:nvPr/>
        </p:nvSpPr>
        <p:spPr>
          <a:xfrm>
            <a:off x="-76200" y="5759450"/>
            <a:ext cx="1219200" cy="102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0"/>
            <a:ext cx="7848600" cy="6400800"/>
          </a:xfrm>
        </p:spPr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Wrestling Mats </a:t>
            </a:r>
            <a:endParaRPr lang="en-US" dirty="0" smtClean="0"/>
          </a:p>
          <a:p>
            <a:r>
              <a:rPr lang="en-US" dirty="0" smtClean="0"/>
              <a:t>Kohl et al. (2002) reported that mats stored open and flat were correlated with schools that had more ringworm infections (P  0.05).</a:t>
            </a:r>
            <a:endParaRPr lang="fa-IR" dirty="0" smtClean="0"/>
          </a:p>
          <a:p>
            <a:endParaRPr lang="fa-IR" dirty="0">
              <a:solidFill>
                <a:srgbClr val="00B050"/>
              </a:solidFill>
            </a:endParaRPr>
          </a:p>
          <a:p>
            <a:r>
              <a:rPr lang="en-US" dirty="0" smtClean="0">
                <a:solidFill>
                  <a:srgbClr val="00B050"/>
                </a:solidFill>
              </a:rPr>
              <a:t>Wrestling </a:t>
            </a:r>
            <a:r>
              <a:rPr lang="en-US" dirty="0">
                <a:solidFill>
                  <a:srgbClr val="00B050"/>
                </a:solidFill>
              </a:rPr>
              <a:t>Style</a:t>
            </a:r>
          </a:p>
          <a:p>
            <a:endParaRPr lang="en-US" dirty="0" smtClean="0"/>
          </a:p>
          <a:p>
            <a:r>
              <a:rPr lang="en-US" dirty="0" smtClean="0"/>
              <a:t> Yard and Comstock (2007) reported a significantly higher injury rate for freestyle as compared with Greco-Roman (RR, 1.51; 95% CI, 1.07–2.12). Thus, freestyle wrestling has an approximately 50% higher risk of injury than Greco-Roman wrestling.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22412"/>
            <a:ext cx="12954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dirty="0" smtClean="0"/>
              <a:t>external </a:t>
            </a:r>
            <a:r>
              <a:rPr lang="en-US" sz="1800" dirty="0"/>
              <a:t>risk factor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>
            <a:off x="152400" y="4892041"/>
            <a:ext cx="1219200" cy="102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AB1A12-E64D-46B3-910D-7A5B4091BB58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1026" name="Picture 2" descr="C:\Documents and Settings\Mostafa SHahverdi\Desktop\basket\Step-3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533400"/>
            <a:ext cx="952500" cy="17526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grpSp>
        <p:nvGrpSpPr>
          <p:cNvPr id="4" name="Group 3"/>
          <p:cNvGrpSpPr/>
          <p:nvPr/>
        </p:nvGrpSpPr>
        <p:grpSpPr>
          <a:xfrm rot="16200000">
            <a:off x="6723504" y="3499997"/>
            <a:ext cx="2621339" cy="1207998"/>
            <a:chOff x="1290936" y="228600"/>
            <a:chExt cx="2621339" cy="1207998"/>
          </a:xfrm>
        </p:grpSpPr>
        <p:sp>
          <p:nvSpPr>
            <p:cNvPr id="5" name="Rectangle 4"/>
            <p:cNvSpPr/>
            <p:nvPr/>
          </p:nvSpPr>
          <p:spPr>
            <a:xfrm>
              <a:off x="1521770" y="944571"/>
              <a:ext cx="461665" cy="92398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endPara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1290936" y="1344200"/>
              <a:ext cx="461665" cy="92398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11946" y="228600"/>
              <a:ext cx="1200329" cy="110799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endParaRPr lang="en-US" sz="6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  <a:reflection blurRad="6350" stA="55000" endA="300" endPos="45500" dir="5400000" sy="-100000" algn="bl" rotWithShape="0"/>
                </a:effectLst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057400" y="685800"/>
            <a:ext cx="5410200" cy="53553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Introducing </a:t>
            </a:r>
          </a:p>
          <a:p>
            <a:pPr algn="ctr">
              <a:lnSpc>
                <a:spcPct val="15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a </a:t>
            </a:r>
          </a:p>
          <a:p>
            <a:pPr algn="ctr">
              <a:lnSpc>
                <a:spcPct val="15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</a:rPr>
              <a:t>preventive measure</a:t>
            </a:r>
          </a:p>
          <a:p>
            <a:pPr lvl="0" algn="ctr">
              <a:lnSpc>
                <a:spcPct val="150000"/>
              </a:lnSpc>
            </a:pPr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  <a:cs typeface="B Lotus" panose="00000400000000000000" pitchFamily="2" charset="-78"/>
              </a:rPr>
              <a:t>(Prevention)</a:t>
            </a:r>
          </a:p>
          <a:p>
            <a:pPr algn="ctr">
              <a:lnSpc>
                <a:spcPct val="150000"/>
              </a:lnSpc>
            </a:pP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4800" y="3581400"/>
            <a:ext cx="184730" cy="3416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B Lotus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9800" y="0"/>
            <a:ext cx="312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err="1" smtClean="0"/>
              <a:t>M.Shahverdi</a:t>
            </a:r>
            <a:r>
              <a:rPr lang="en-US" sz="1000" dirty="0" smtClean="0"/>
              <a:t> &amp; </a:t>
            </a:r>
            <a:r>
              <a:rPr lang="en-US" sz="1000" dirty="0" err="1" smtClean="0"/>
              <a:t>H.Rahimi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742737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371600" y="0"/>
            <a:ext cx="7772400" cy="6553200"/>
          </a:xfrm>
        </p:spPr>
        <p:txBody>
          <a:bodyPr/>
          <a:lstStyle/>
          <a:p>
            <a:r>
              <a:rPr lang="en-US" b="1" dirty="0"/>
              <a:t>Injury </a:t>
            </a:r>
            <a:r>
              <a:rPr lang="en-US" b="1" dirty="0" smtClean="0"/>
              <a:t>Prevention</a:t>
            </a:r>
            <a:endParaRPr lang="fa-IR" b="1" dirty="0" smtClean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r>
              <a:rPr lang="en-US" sz="2000" dirty="0"/>
              <a:t>Several studies have researched whether equipment changes could reduce injuries.</a:t>
            </a:r>
            <a:endParaRPr lang="fa-IR" sz="2000" dirty="0"/>
          </a:p>
          <a:p>
            <a:r>
              <a:rPr lang="en-US" sz="2000" dirty="0" smtClean="0"/>
              <a:t>The </a:t>
            </a:r>
            <a:r>
              <a:rPr lang="en-US" sz="2000" dirty="0"/>
              <a:t>use of </a:t>
            </a:r>
            <a:r>
              <a:rPr lang="en-US" sz="2000" dirty="0">
                <a:solidFill>
                  <a:srgbClr val="00B050"/>
                </a:solidFill>
              </a:rPr>
              <a:t>mouth guards</a:t>
            </a:r>
            <a:r>
              <a:rPr lang="fa-IR" sz="2000" dirty="0">
                <a:solidFill>
                  <a:srgbClr val="00B050"/>
                </a:solidFill>
              </a:rPr>
              <a:t> </a:t>
            </a:r>
            <a:r>
              <a:rPr lang="en-US" sz="2000" dirty="0"/>
              <a:t>was also documented. Female wrestlers incurred the</a:t>
            </a:r>
            <a:r>
              <a:rPr lang="fa-IR" sz="2000" dirty="0"/>
              <a:t> </a:t>
            </a:r>
            <a:r>
              <a:rPr lang="en-US" sz="2000" dirty="0"/>
              <a:t>highest rate of dental injury, but none of the injured</a:t>
            </a:r>
            <a:r>
              <a:rPr lang="fa-IR" sz="2000" dirty="0"/>
              <a:t> </a:t>
            </a:r>
            <a:r>
              <a:rPr lang="en-US" sz="2000" dirty="0"/>
              <a:t>athletes was wearing a mouth guard at the time of</a:t>
            </a:r>
            <a:r>
              <a:rPr lang="fa-IR" sz="2000" dirty="0"/>
              <a:t> </a:t>
            </a:r>
            <a:r>
              <a:rPr lang="en-US" sz="2000" dirty="0"/>
              <a:t>injury.</a:t>
            </a:r>
            <a:endParaRPr lang="fa-IR" sz="2000" dirty="0"/>
          </a:p>
          <a:p>
            <a:r>
              <a:rPr lang="en-US" sz="2000" dirty="0"/>
              <a:t> Conversely, no dental injuries were reported</a:t>
            </a:r>
            <a:r>
              <a:rPr lang="fa-IR" sz="2000" dirty="0"/>
              <a:t> </a:t>
            </a:r>
            <a:r>
              <a:rPr lang="en-US" sz="2000" dirty="0"/>
              <a:t>in athletes wearing a mouth guard</a:t>
            </a:r>
            <a:r>
              <a:rPr lang="en-US" sz="2000" dirty="0" smtClean="0"/>
              <a:t>.</a:t>
            </a:r>
            <a:endParaRPr lang="fa-IR" sz="2000" dirty="0" smtClean="0"/>
          </a:p>
          <a:p>
            <a:endParaRPr lang="fa-IR" sz="2000" dirty="0"/>
          </a:p>
          <a:p>
            <a:r>
              <a:rPr lang="en-US" sz="2000" dirty="0"/>
              <a:t> Schuller et al.</a:t>
            </a:r>
            <a:r>
              <a:rPr lang="fa-IR" sz="2000" dirty="0"/>
              <a:t> </a:t>
            </a:r>
            <a:r>
              <a:rPr lang="en-US" sz="2000" dirty="0"/>
              <a:t>(1989) surveyed NCAA Division I wrestlers to assess</a:t>
            </a:r>
            <a:r>
              <a:rPr lang="fa-IR" sz="2000" dirty="0"/>
              <a:t> </a:t>
            </a:r>
            <a:r>
              <a:rPr lang="en-US" sz="2000" dirty="0"/>
              <a:t>attitudes and use of </a:t>
            </a:r>
            <a:r>
              <a:rPr lang="en-US" sz="2000" dirty="0">
                <a:solidFill>
                  <a:srgbClr val="00B050"/>
                </a:solidFill>
              </a:rPr>
              <a:t>headgear</a:t>
            </a:r>
            <a:r>
              <a:rPr lang="en-US" sz="2000" dirty="0"/>
              <a:t> and found a twofold increased risk of auricular hematoma </a:t>
            </a:r>
            <a:r>
              <a:rPr lang="en-US" sz="2000" dirty="0" smtClean="0"/>
              <a:t>in </a:t>
            </a:r>
            <a:r>
              <a:rPr lang="en-US" sz="2000" dirty="0"/>
              <a:t>wrestlers not wearing headgear. </a:t>
            </a:r>
            <a:endParaRPr lang="en-US" sz="2000" dirty="0" smtClean="0"/>
          </a:p>
          <a:p>
            <a:endParaRPr lang="en-US" sz="2000" dirty="0"/>
          </a:p>
          <a:p>
            <a:endParaRPr lang="fa-IR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E538F-01C9-4652-83F6-6C5D275A07A2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err="1" smtClean="0"/>
              <a:t>preventition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Documents and Settings\Mostafa SHahverdi\Desktop\basket\Step-3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58" y="1044179"/>
            <a:ext cx="952500" cy="1331876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11" name="Oval 10"/>
          <p:cNvSpPr/>
          <p:nvPr/>
        </p:nvSpPr>
        <p:spPr>
          <a:xfrm>
            <a:off x="0" y="4616450"/>
            <a:ext cx="1371600" cy="102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Cane et al (2009) 8</a:t>
            </a:r>
            <a:endParaRPr lang="fa-IR" dirty="0"/>
          </a:p>
        </p:txBody>
      </p:sp>
      <p:pic>
        <p:nvPicPr>
          <p:cNvPr id="6146" name="Picture 2" descr="C:\Users\user\Desktop\customSSD-Comparison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982" y="4343400"/>
            <a:ext cx="3533775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337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7067550" cy="1219201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prevention of injuries in </a:t>
            </a:r>
            <a:r>
              <a:rPr lang="en-US" dirty="0" smtClean="0"/>
              <a:t>wrestling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Balance training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err="1" smtClean="0"/>
              <a:t>preventition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Mostafa SHahverdi\Desktop\basket\Step-3-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58" y="1044179"/>
            <a:ext cx="952500" cy="1331876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1026" name="Picture 2" descr="C:\Users\user\Desktop\Untitl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527" y="1524001"/>
            <a:ext cx="6705601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381000" y="3962400"/>
            <a:ext cx="685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31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29201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65126"/>
            <a:ext cx="7372350" cy="1325563"/>
          </a:xfrm>
        </p:spPr>
        <p:txBody>
          <a:bodyPr/>
          <a:lstStyle/>
          <a:p>
            <a:r>
              <a:rPr lang="en-US" dirty="0"/>
              <a:t>core stability training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2050" name="Picture 2" descr="C:\Users\user\Desktop\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0117"/>
            <a:ext cx="6896100" cy="470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err="1" smtClean="0"/>
              <a:t>preventition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ostafa SHahverdi\Desktop\basket\Step-3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8" y="1044179"/>
            <a:ext cx="952500" cy="1331876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9" name="Oval 8"/>
          <p:cNvSpPr/>
          <p:nvPr/>
        </p:nvSpPr>
        <p:spPr>
          <a:xfrm>
            <a:off x="381000" y="3962400"/>
            <a:ext cx="685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31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015483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375017" y="316467"/>
            <a:ext cx="7513704" cy="5474733"/>
            <a:chOff x="1102599" y="685800"/>
            <a:chExt cx="7748507" cy="6108337"/>
          </a:xfrm>
        </p:grpSpPr>
        <p:grpSp>
          <p:nvGrpSpPr>
            <p:cNvPr id="22" name="Group 21"/>
            <p:cNvGrpSpPr/>
            <p:nvPr/>
          </p:nvGrpSpPr>
          <p:grpSpPr>
            <a:xfrm>
              <a:off x="1102599" y="762000"/>
              <a:ext cx="3469401" cy="2857500"/>
              <a:chOff x="1026399" y="1219200"/>
              <a:chExt cx="3469401" cy="2857500"/>
            </a:xfrm>
          </p:grpSpPr>
          <p:pic>
            <p:nvPicPr>
              <p:cNvPr id="1027" name="Picture 3" descr="G:\Knowledg\Sport injury\thumbnailCAYPICU4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lum bright="1000" contrast="26000"/>
              </a:blip>
              <a:srcRect/>
              <a:stretch>
                <a:fillRect/>
              </a:stretch>
            </p:blipFill>
            <p:spPr bwMode="auto">
              <a:xfrm>
                <a:off x="1026399" y="1219200"/>
                <a:ext cx="3469401" cy="2857500"/>
              </a:xfrm>
              <a:prstGeom prst="rightArrowCallout">
                <a:avLst/>
              </a:prstGeom>
              <a:noFill/>
              <a:ln>
                <a:solidFill>
                  <a:srgbClr val="FFFF00"/>
                </a:solidFill>
              </a:ln>
              <a:effectLst>
                <a:outerShdw blurRad="50800" sx="1000" sy="1000" algn="ctr" rotWithShape="0">
                  <a:schemeClr val="tx1">
                    <a:alpha val="55000"/>
                  </a:schemeClr>
                </a:outerShdw>
              </a:effectLst>
              <a:scene3d>
                <a:camera prst="orthographicFront"/>
                <a:lightRig rig="sunset" dir="t"/>
              </a:scene3d>
              <a:sp3d contourW="12700" prstMaterial="metal">
                <a:contourClr>
                  <a:schemeClr val="tx1"/>
                </a:contourClr>
              </a:sp3d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1295400" y="1313038"/>
                <a:ext cx="2286001" cy="27471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400" dirty="0" smtClean="0"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1.Establishing</a:t>
                </a:r>
                <a:endParaRPr lang="en-US" sz="2600" dirty="0" smtClean="0"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algn="just"/>
                <a:r>
                  <a:rPr lang="en-US" sz="2600" dirty="0" smtClean="0"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the extent of</a:t>
                </a:r>
              </a:p>
              <a:p>
                <a:pPr algn="just"/>
                <a:r>
                  <a:rPr lang="en-US" sz="2600" dirty="0" smtClean="0"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the injury</a:t>
                </a:r>
              </a:p>
              <a:p>
                <a:pPr algn="just"/>
                <a:r>
                  <a:rPr lang="en-US" sz="2600" dirty="0" smtClean="0"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problem:</a:t>
                </a:r>
              </a:p>
              <a:p>
                <a:pPr algn="just"/>
                <a:r>
                  <a:rPr lang="en-US" sz="2600" dirty="0" smtClean="0"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• Incidence</a:t>
                </a:r>
              </a:p>
              <a:p>
                <a:pPr algn="just"/>
                <a:r>
                  <a:rPr lang="en-US" sz="2600" dirty="0" smtClean="0"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• Severity</a:t>
                </a:r>
                <a:endParaRPr lang="en-US" sz="2600" dirty="0">
                  <a:solidFill>
                    <a:srgbClr val="FFFF00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648200" y="685800"/>
              <a:ext cx="3128891" cy="2858409"/>
              <a:chOff x="4572000" y="1371600"/>
              <a:chExt cx="3128891" cy="2858409"/>
            </a:xfrm>
          </p:grpSpPr>
          <p:pic>
            <p:nvPicPr>
              <p:cNvPr id="1028" name="Picture 4" descr="C:\Documents and Settings\Mostafa SHahverdi\Desktop\408656_91pbH8mf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22000" contrast="-45000"/>
              </a:blip>
              <a:srcRect/>
              <a:stretch>
                <a:fillRect/>
              </a:stretch>
            </p:blipFill>
            <p:spPr bwMode="auto">
              <a:xfrm>
                <a:off x="4572000" y="1371600"/>
                <a:ext cx="2971800" cy="2819400"/>
              </a:xfrm>
              <a:prstGeom prst="downArrowCallout">
                <a:avLst/>
              </a:prstGeom>
              <a:noFill/>
              <a:ln>
                <a:solidFill>
                  <a:srgbClr val="FFFF00"/>
                </a:solidFill>
              </a:ln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4572000" y="1524000"/>
                <a:ext cx="31242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2.Establishing</a:t>
                </a:r>
                <a:r>
                  <a:rPr lang="fa-IR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etiology</a:t>
                </a:r>
                <a:r>
                  <a:rPr lang="fa-IR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and </a:t>
                </a:r>
                <a:endParaRPr lang="fa-IR" sz="2400" dirty="0" smtClean="0">
                  <a:solidFill>
                    <a:srgbClr val="00206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mechanisms of</a:t>
                </a:r>
                <a:r>
                  <a:rPr lang="fa-IR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sports</a:t>
                </a:r>
                <a:endParaRPr lang="fa-IR" sz="2400" dirty="0" smtClean="0">
                  <a:solidFill>
                    <a:srgbClr val="00206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injuries</a:t>
                </a:r>
                <a:endParaRPr lang="en-US" sz="2400" dirty="0">
                  <a:solidFill>
                    <a:srgbClr val="00206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  <p:pic>
            <p:nvPicPr>
              <p:cNvPr id="36" name="Picture 4" descr="C:\Documents and Settings\Mostafa SHahverdi\Desktop\408656_91pbH8mf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22000" contrast="-45000"/>
              </a:blip>
              <a:srcRect/>
              <a:stretch>
                <a:fillRect/>
              </a:stretch>
            </p:blipFill>
            <p:spPr bwMode="auto">
              <a:xfrm>
                <a:off x="4576691" y="1410609"/>
                <a:ext cx="2971800" cy="2819400"/>
              </a:xfrm>
              <a:prstGeom prst="downArrowCallout">
                <a:avLst/>
              </a:prstGeom>
              <a:noFill/>
              <a:ln>
                <a:solidFill>
                  <a:srgbClr val="FFFF00"/>
                </a:solidFill>
              </a:ln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4576691" y="1563009"/>
                <a:ext cx="31242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2.Establishing</a:t>
                </a:r>
                <a:r>
                  <a:rPr lang="fa-IR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etiology</a:t>
                </a:r>
                <a:r>
                  <a:rPr lang="fa-IR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and </a:t>
                </a:r>
                <a:endParaRPr lang="fa-IR" sz="2400" dirty="0" smtClean="0">
                  <a:solidFill>
                    <a:srgbClr val="00206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mechanisms of</a:t>
                </a:r>
                <a:r>
                  <a:rPr lang="fa-IR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sports</a:t>
                </a:r>
                <a:endParaRPr lang="fa-IR" sz="2400" dirty="0" smtClean="0">
                  <a:solidFill>
                    <a:srgbClr val="00206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  <a:effectLst>
                      <a:glow rad="63500">
                        <a:schemeClr val="accent5">
                          <a:satMod val="175000"/>
                          <a:alpha val="40000"/>
                        </a:schemeClr>
                      </a:glow>
                    </a:effectLst>
                  </a:rPr>
                  <a:t> injuries</a:t>
                </a:r>
                <a:endParaRPr lang="en-US" sz="2400" dirty="0">
                  <a:solidFill>
                    <a:srgbClr val="002060"/>
                  </a:solidFill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279106" y="3812812"/>
              <a:ext cx="4572000" cy="2981325"/>
              <a:chOff x="4202906" y="3736612"/>
              <a:chExt cx="4572000" cy="2981325"/>
            </a:xfrm>
          </p:grpSpPr>
          <p:pic>
            <p:nvPicPr>
              <p:cNvPr id="1033" name="Picture 9" descr="C:\Documents and Settings\Mostafa SHahverdi\Desktop\Picture1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2000" contrast="-66000"/>
              </a:blip>
              <a:srcRect/>
              <a:stretch>
                <a:fillRect/>
              </a:stretch>
            </p:blipFill>
            <p:spPr bwMode="auto">
              <a:xfrm>
                <a:off x="4362365" y="3736612"/>
                <a:ext cx="3213100" cy="2981325"/>
              </a:xfrm>
              <a:prstGeom prst="leftArrowCallout">
                <a:avLst/>
              </a:prstGeom>
              <a:noFill/>
              <a:ln>
                <a:solidFill>
                  <a:srgbClr val="FFFF00"/>
                </a:solidFill>
              </a:ln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202906" y="4180390"/>
                <a:ext cx="4572000" cy="20260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FF000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3. </a:t>
                </a:r>
                <a:r>
                  <a:rPr lang="en-US" sz="2800" dirty="0" smtClean="0">
                    <a:solidFill>
                      <a:srgbClr val="FF000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Introducing</a:t>
                </a:r>
                <a:endParaRPr lang="fa-IR" sz="2400" dirty="0" smtClean="0"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 a</a:t>
                </a:r>
              </a:p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preventive</a:t>
                </a:r>
              </a:p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  <a:effectLst>
                      <a:glow rad="1016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</a:rPr>
                  <a:t>measure</a:t>
                </a:r>
                <a:endParaRPr lang="en-US" sz="2800" dirty="0">
                  <a:solidFill>
                    <a:srgbClr val="FF0000"/>
                  </a:solidFill>
                  <a:effectLst>
                    <a:glow rad="101600">
                      <a:schemeClr val="accent2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371600" y="3657600"/>
              <a:ext cx="2971800" cy="2945442"/>
              <a:chOff x="990600" y="3733800"/>
              <a:chExt cx="2971800" cy="2945442"/>
            </a:xfrm>
          </p:grpSpPr>
          <p:pic>
            <p:nvPicPr>
              <p:cNvPr id="45060" name="Picture 4" descr="http://dei.medu.ir/Portal/Picture/ShowPicture.aspx?ID=871b033e-c99e-405e-b4b1-733c7a245750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48000"/>
              </a:blip>
              <a:srcRect/>
              <a:stretch>
                <a:fillRect/>
              </a:stretch>
            </p:blipFill>
            <p:spPr bwMode="auto">
              <a:xfrm>
                <a:off x="990600" y="3733800"/>
                <a:ext cx="2971800" cy="2812318"/>
              </a:xfrm>
              <a:prstGeom prst="upArrowCallout">
                <a:avLst/>
              </a:prstGeom>
              <a:noFill/>
              <a:ln>
                <a:solidFill>
                  <a:srgbClr val="FFFF00"/>
                </a:solidFill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069181" y="4927921"/>
                <a:ext cx="2755106" cy="1751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rPr>
                  <a:t>4. Assessing its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rPr>
                  <a:t>effectiveness by</a:t>
                </a:r>
                <a:r>
                  <a:rPr lang="fa-IR" sz="2400" dirty="0" smtClean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2400" dirty="0">
                    <a:solidFill>
                      <a:schemeClr val="bg1"/>
                    </a:solidFill>
                    <a:effectLst>
                      <a:glow rad="1016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rPr>
                  <a:t>repeating step 1</a:t>
                </a:r>
              </a:p>
              <a:p>
                <a:pPr algn="ctr"/>
                <a:endParaRPr lang="en-US" sz="2400" dirty="0" smtClean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endParaRPr>
              </a:p>
            </p:txBody>
          </p:sp>
        </p:grpSp>
      </p:grpSp>
      <p:sp>
        <p:nvSpPr>
          <p:cNvPr id="24" name="Rectangle 23"/>
          <p:cNvSpPr/>
          <p:nvPr/>
        </p:nvSpPr>
        <p:spPr>
          <a:xfrm>
            <a:off x="533400" y="5867400"/>
            <a:ext cx="8382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model of injury prevention research—the four steps in sports injury prevention </a:t>
            </a:r>
          </a:p>
          <a:p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(van Mechelen et al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.)(2)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09600" y="6019800"/>
            <a:ext cx="8153400" cy="158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>
          <a:xfrm>
            <a:off x="2128404" y="6370206"/>
            <a:ext cx="1529196" cy="143526"/>
          </a:xfrm>
        </p:spPr>
        <p:txBody>
          <a:bodyPr/>
          <a:lstStyle/>
          <a:p>
            <a:fld id="{B7AB1A12-E64D-46B3-910D-7A5B4091BB58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 rot="16200000">
            <a:off x="-1478505" y="1561028"/>
            <a:ext cx="3903345" cy="781287"/>
            <a:chOff x="2739063" y="228596"/>
            <a:chExt cx="4845116" cy="1791294"/>
          </a:xfrm>
        </p:grpSpPr>
        <p:sp>
          <p:nvSpPr>
            <p:cNvPr id="27" name="Rectangle 26"/>
            <p:cNvSpPr/>
            <p:nvPr/>
          </p:nvSpPr>
          <p:spPr>
            <a:xfrm>
              <a:off x="7125737" y="1754230"/>
              <a:ext cx="458442" cy="211843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algn="ctr"/>
              <a:endParaRPr lang="en-US" sz="1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841982" y="1808045"/>
              <a:ext cx="458442" cy="211845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algn="ctr"/>
              <a:endParaRPr lang="en-US" sz="1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39063" y="228596"/>
              <a:ext cx="1146104" cy="1107995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endPara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 rot="16200000">
            <a:off x="6728097" y="1487443"/>
            <a:ext cx="3903345" cy="928460"/>
            <a:chOff x="2739062" y="-792130"/>
            <a:chExt cx="4845116" cy="2128724"/>
          </a:xfrm>
        </p:grpSpPr>
        <p:sp>
          <p:nvSpPr>
            <p:cNvPr id="32" name="Rectangle 31"/>
            <p:cNvSpPr/>
            <p:nvPr/>
          </p:nvSpPr>
          <p:spPr>
            <a:xfrm>
              <a:off x="7125736" y="-792130"/>
              <a:ext cx="458442" cy="211843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algn="ctr"/>
              <a:endParaRPr lang="en-US" sz="1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841981" y="-738311"/>
              <a:ext cx="458442" cy="211845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algn="ctr"/>
              <a:endParaRPr lang="en-US" sz="1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39062" y="228598"/>
              <a:ext cx="1146104" cy="110799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endParaRPr lang="en-US" sz="48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6397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126"/>
            <a:ext cx="6991350" cy="1325563"/>
          </a:xfrm>
        </p:spPr>
        <p:txBody>
          <a:bodyPr/>
          <a:lstStyle/>
          <a:p>
            <a:r>
              <a:rPr lang="en-US" dirty="0" smtClean="0"/>
              <a:t>Strength training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3074" name="Picture 2" descr="C:\Users\user\Desktop\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10118"/>
            <a:ext cx="6762750" cy="432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err="1" smtClean="0"/>
              <a:t>preventition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ostafa SHahverdi\Desktop\basket\Step-3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8" y="1044179"/>
            <a:ext cx="952500" cy="1331876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9" name="Oval 8"/>
          <p:cNvSpPr/>
          <p:nvPr/>
        </p:nvSpPr>
        <p:spPr>
          <a:xfrm>
            <a:off x="381000" y="3962400"/>
            <a:ext cx="685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31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54388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65126"/>
            <a:ext cx="6610350" cy="1325563"/>
          </a:xfrm>
        </p:spPr>
        <p:txBody>
          <a:bodyPr/>
          <a:lstStyle/>
          <a:p>
            <a:r>
              <a:rPr lang="en-US" dirty="0"/>
              <a:t>Strength training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4099" name="Picture 3" descr="C:\Users\user\Desktop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1"/>
            <a:ext cx="7010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err="1" smtClean="0"/>
              <a:t>preventition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Mostafa SHahverdi\Desktop\basket\Step-3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8" y="1044179"/>
            <a:ext cx="952500" cy="1331876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11" name="Oval 10"/>
          <p:cNvSpPr/>
          <p:nvPr/>
        </p:nvSpPr>
        <p:spPr>
          <a:xfrm>
            <a:off x="381000" y="3962400"/>
            <a:ext cx="685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31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204421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65126"/>
            <a:ext cx="6762750" cy="1325563"/>
          </a:xfrm>
        </p:spPr>
        <p:txBody>
          <a:bodyPr/>
          <a:lstStyle/>
          <a:p>
            <a:r>
              <a:rPr lang="en-US" dirty="0"/>
              <a:t>Strength training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5122" name="Picture 2" descr="C:\Users\user\Desktop\7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399"/>
            <a:ext cx="6610350" cy="45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800" b="1" dirty="0" err="1" smtClean="0"/>
              <a:t>preventition</a:t>
            </a:r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ostafa SHahverdi\Desktop\basket\Step-3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58" y="1044179"/>
            <a:ext cx="952500" cy="1331876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perspectiveRight"/>
            <a:lightRig rig="threePt" dir="t"/>
          </a:scene3d>
        </p:spPr>
      </p:pic>
      <p:sp>
        <p:nvSpPr>
          <p:cNvPr id="9" name="Oval 8"/>
          <p:cNvSpPr/>
          <p:nvPr/>
        </p:nvSpPr>
        <p:spPr>
          <a:xfrm>
            <a:off x="381000" y="3962400"/>
            <a:ext cx="6858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31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8527050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0"/>
            <a:ext cx="7772400" cy="6858000"/>
          </a:xfrm>
        </p:spPr>
        <p:txBody>
          <a:bodyPr>
            <a:normAutofit/>
          </a:bodyPr>
          <a:lstStyle/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fa-IR" dirty="0" smtClean="0"/>
          </a:p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fa-IR" dirty="0" smtClean="0"/>
              <a:t>استرین عضلانی و اسپرین مفصلی شایع ترین آسیب ها در کشتی هستند</a:t>
            </a:r>
          </a:p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fa-IR" dirty="0" smtClean="0"/>
              <a:t>مهم ترین مکانیسم آسیب، آسیب های برخوردی (بویژه برخورد با تشک) است.</a:t>
            </a:r>
          </a:p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fa-IR" dirty="0" smtClean="0"/>
              <a:t>شایع ترین حرکت منجربه آسیب در کشتی به ترتیب </a:t>
            </a:r>
            <a:r>
              <a:rPr lang="fa-IR" dirty="0" smtClean="0">
                <a:solidFill>
                  <a:srgbClr val="FF0000"/>
                </a:solidFill>
              </a:rPr>
              <a:t>حرکت به زمین زدن حریف</a:t>
            </a:r>
            <a:r>
              <a:rPr lang="fa-IR" dirty="0" smtClean="0"/>
              <a:t>(</a:t>
            </a:r>
            <a:r>
              <a:rPr lang="en-US" dirty="0" smtClean="0">
                <a:solidFill>
                  <a:srgbClr val="FF0000"/>
                </a:solidFill>
              </a:rPr>
              <a:t>Takedown</a:t>
            </a:r>
            <a:r>
              <a:rPr lang="fa-IR" dirty="0" smtClean="0"/>
              <a:t>)، </a:t>
            </a:r>
            <a:r>
              <a:rPr lang="fa-IR" dirty="0"/>
              <a:t>پیچ و تاب خوردن در </a:t>
            </a:r>
            <a:r>
              <a:rPr lang="fa-IR" dirty="0" smtClean="0"/>
              <a:t>خاک(</a:t>
            </a:r>
            <a:r>
              <a:rPr lang="en-US" dirty="0" smtClean="0"/>
              <a:t>Sparring</a:t>
            </a:r>
            <a:r>
              <a:rPr lang="fa-IR" dirty="0" smtClean="0"/>
              <a:t>) و </a:t>
            </a:r>
            <a:r>
              <a:rPr lang="fa-IR" dirty="0"/>
              <a:t>سوار حریف </a:t>
            </a:r>
            <a:r>
              <a:rPr lang="fa-IR" dirty="0" smtClean="0"/>
              <a:t>شدن(</a:t>
            </a:r>
            <a:r>
              <a:rPr lang="en-US" dirty="0" smtClean="0"/>
              <a:t>Riding</a:t>
            </a:r>
            <a:r>
              <a:rPr lang="fa-IR" dirty="0" smtClean="0"/>
              <a:t>) است</a:t>
            </a:r>
            <a:endParaRPr lang="en-US" dirty="0" smtClean="0"/>
          </a:p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fa-IR" dirty="0" smtClean="0"/>
              <a:t>آسیب در مسابقه نسبت به تمرین بیشتر است</a:t>
            </a:r>
          </a:p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fa-IR" dirty="0"/>
              <a:t>در کشتی گیران اسیب حاد نسبت به آسیب مزمن بیشتر </a:t>
            </a:r>
            <a:r>
              <a:rPr lang="fa-IR" dirty="0" smtClean="0"/>
              <a:t>است</a:t>
            </a:r>
          </a:p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fa-IR" dirty="0"/>
              <a:t> </a:t>
            </a:r>
            <a:r>
              <a:rPr lang="en-US" dirty="0" smtClean="0"/>
              <a:t> Time </a:t>
            </a:r>
            <a:r>
              <a:rPr lang="en-US" dirty="0"/>
              <a:t>loss </a:t>
            </a:r>
            <a:r>
              <a:rPr lang="fa-IR" dirty="0"/>
              <a:t>مردان بیشتر از زنان بوده </a:t>
            </a:r>
            <a:r>
              <a:rPr lang="fa-IR" dirty="0" smtClean="0"/>
              <a:t>است</a:t>
            </a:r>
            <a:endParaRPr lang="en-US" dirty="0" smtClean="0"/>
          </a:p>
          <a:p>
            <a:pPr marL="457200" indent="-457200" algn="justLow" rtl="1">
              <a:lnSpc>
                <a:spcPct val="11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r>
              <a:rPr lang="fa-IR" dirty="0" smtClean="0"/>
              <a:t>در کشتی گیران </a:t>
            </a:r>
            <a:r>
              <a:rPr lang="en-US" dirty="0" smtClean="0"/>
              <a:t>time loss </a:t>
            </a:r>
            <a:r>
              <a:rPr lang="fa-IR" dirty="0" smtClean="0"/>
              <a:t> هفت روز (</a:t>
            </a:r>
            <a:r>
              <a:rPr lang="en-US" sz="2400" dirty="0" smtClean="0"/>
              <a:t>44–68%</a:t>
            </a:r>
            <a:r>
              <a:rPr lang="fa-IR" sz="2400" dirty="0" smtClean="0"/>
              <a:t>)</a:t>
            </a:r>
            <a:r>
              <a:rPr lang="fa-IR" dirty="0" smtClean="0"/>
              <a:t> بیشترین فراوانی را داشته است</a:t>
            </a:r>
            <a:endParaRPr lang="en-US" dirty="0" smtClean="0"/>
          </a:p>
          <a:p>
            <a:pPr marL="457200" indent="-457200" algn="justLow" rtl="1">
              <a:lnSpc>
                <a:spcPct val="110000"/>
              </a:lnSpc>
              <a:buFont typeface="Wingdings" panose="05000000000000000000" pitchFamily="2" charset="2"/>
              <a:buChar char="ü"/>
              <a:defRPr/>
            </a:pPr>
            <a:endParaRPr lang="en-US" dirty="0" smtClean="0"/>
          </a:p>
          <a:p>
            <a:pPr algn="r" rtl="1"/>
            <a:endParaRPr lang="en-US" dirty="0"/>
          </a:p>
          <a:p>
            <a:pPr marL="457200" indent="-457200" algn="justLow" rtl="1">
              <a:lnSpc>
                <a:spcPct val="110000"/>
              </a:lnSpc>
              <a:buFont typeface="Wingdings" panose="05000000000000000000" pitchFamily="2" charset="2"/>
              <a:buChar char="ü"/>
              <a:defRPr/>
            </a:pPr>
            <a:endParaRPr lang="en-US" dirty="0" smtClean="0"/>
          </a:p>
          <a:p>
            <a:pPr marL="457200" indent="-457200" algn="justLow" rtl="1">
              <a:lnSpc>
                <a:spcPct val="110000"/>
              </a:lnSpc>
              <a:buFont typeface="Wingdings" panose="05000000000000000000" pitchFamily="2" charset="2"/>
              <a:buChar char="ü"/>
              <a:defRPr/>
            </a:pPr>
            <a:endParaRPr lang="en-US" dirty="0"/>
          </a:p>
          <a:p>
            <a:pPr marL="457200" indent="-457200" algn="justLow" rtl="1">
              <a:lnSpc>
                <a:spcPct val="110000"/>
              </a:lnSpc>
              <a:buFont typeface="Wingdings" panose="05000000000000000000" pitchFamily="2" charset="2"/>
              <a:buChar char="ü"/>
              <a:defRPr/>
            </a:pPr>
            <a:endParaRPr lang="en-US" dirty="0" smtClean="0"/>
          </a:p>
          <a:p>
            <a:pPr marL="457200" indent="-457200" algn="justLow" rtl="1">
              <a:lnSpc>
                <a:spcPct val="110000"/>
              </a:lnSpc>
              <a:buFont typeface="Wingdings" panose="05000000000000000000" pitchFamily="2" charset="2"/>
              <a:buChar char="ü"/>
              <a:defRPr/>
            </a:pPr>
            <a:endParaRPr lang="fa-IR" dirty="0">
              <a:ea typeface="Calibri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 err="1" smtClean="0">
                <a:solidFill>
                  <a:srgbClr val="00B050"/>
                </a:solidFill>
              </a:rPr>
              <a:t>conclosion</a:t>
            </a:r>
            <a:endParaRPr lang="en-US" sz="1800" b="1" dirty="0">
              <a:solidFill>
                <a:srgbClr val="00B050"/>
              </a:solidFill>
              <a:cs typeface="B Lotus" panose="00000400000000000000" pitchFamily="2" charset="-7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34081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0"/>
            <a:ext cx="7620000" cy="6176963"/>
          </a:xfrm>
        </p:spPr>
        <p:txBody>
          <a:bodyPr/>
          <a:lstStyle/>
          <a:p>
            <a:pPr algn="r" rtl="1"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marL="0" indent="0"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 smtClean="0"/>
              <a:t> در کشتی گیران دبیرستانی، اسیب به ترتیب در سر، تنه و ستون فقرات(بینی و چشم)- اندام فوقانی(شانه) و اندام تحتانی (زانو) بیشتر است</a:t>
            </a:r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 smtClean="0"/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 smtClean="0"/>
              <a:t> در کشتی گیران دانشگاهی اسیب به ترتیب </a:t>
            </a:r>
            <a:r>
              <a:rPr lang="fa-IR" dirty="0"/>
              <a:t>در سر، تنه و ستون </a:t>
            </a:r>
            <a:r>
              <a:rPr lang="fa-IR" dirty="0" smtClean="0"/>
              <a:t>فقرات-اندام تحتانی(زانو) و اندام فوقانی(مچ) </a:t>
            </a:r>
            <a:r>
              <a:rPr lang="fa-IR" dirty="0" smtClean="0"/>
              <a:t>بیشتراست</a:t>
            </a:r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/>
              <a:t>تب خال در بین عفونت ها بیشترین فراوانی را دارد</a:t>
            </a:r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 smtClean="0"/>
              <a:t>اسیب در کشتی گیران دانشگاهی نسبت به افراد دبیرستانی و ملی بیشتر است</a:t>
            </a:r>
          </a:p>
          <a:p>
            <a:pPr algn="r" rtl="1"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fa-IR" dirty="0" smtClean="0"/>
              <a:t>شیوع آسیب در مردان بیشتر از زنان است</a:t>
            </a:r>
            <a:endParaRPr lang="fa-IR" dirty="0" smtClean="0"/>
          </a:p>
          <a:p>
            <a:pPr algn="r" rtl="1">
              <a:buFont typeface="Wingdings" panose="05000000000000000000" pitchFamily="2" charset="2"/>
              <a:buChar char="ü"/>
            </a:pPr>
            <a:endParaRPr lang="fa-IR" dirty="0"/>
          </a:p>
          <a:p>
            <a:pPr marL="0" indent="0" algn="r" rtl="1">
              <a:buNone/>
            </a:pPr>
            <a:endParaRPr lang="fa-I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000" dirty="0" err="1" smtClean="0">
                <a:solidFill>
                  <a:srgbClr val="00B050"/>
                </a:solidFill>
              </a:rPr>
              <a:t>conclosion</a:t>
            </a:r>
            <a:endParaRPr lang="en-US" sz="1800" b="1" dirty="0">
              <a:solidFill>
                <a:srgbClr val="00B050"/>
              </a:solidFill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455509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76200"/>
            <a:ext cx="7391400" cy="6100763"/>
          </a:xfrm>
        </p:spPr>
        <p:txBody>
          <a:bodyPr/>
          <a:lstStyle/>
          <a:p>
            <a:pPr algn="r" rtl="1"/>
            <a:r>
              <a:rPr lang="fa-IR" dirty="0" smtClean="0"/>
              <a:t>محدودیت و کمبود اطلاعات در حیطه همه گیرشناسی کشتی</a:t>
            </a:r>
          </a:p>
          <a:p>
            <a:pPr algn="r" rtl="1"/>
            <a:r>
              <a:rPr lang="fa-IR" dirty="0"/>
              <a:t>مورد مقايسة آسيبهاي كشتي آزاد و فرنگي فقط يك تحقيق صورت گرفته است و به همين علت شايد نتوان شيوع آسيبها در اين دو رشته را </a:t>
            </a:r>
            <a:r>
              <a:rPr lang="fa-IR" dirty="0" smtClean="0"/>
              <a:t>به درستي </a:t>
            </a:r>
            <a:r>
              <a:rPr lang="fa-IR" dirty="0"/>
              <a:t>با يكديگر مقايسه </a:t>
            </a:r>
            <a:r>
              <a:rPr lang="fa-IR" dirty="0" smtClean="0"/>
              <a:t>كرد</a:t>
            </a:r>
          </a:p>
          <a:p>
            <a:pPr algn="r" rtl="1"/>
            <a:r>
              <a:rPr lang="fa-IR" dirty="0"/>
              <a:t>در بسياري از تحقيقات، </a:t>
            </a:r>
            <a:r>
              <a:rPr lang="fa-IR" dirty="0" smtClean="0"/>
              <a:t>تقسيم بندي </a:t>
            </a:r>
            <a:r>
              <a:rPr lang="fa-IR" dirty="0"/>
              <a:t>يكساني در مورد نواحي </a:t>
            </a:r>
            <a:r>
              <a:rPr lang="fa-IR" dirty="0" smtClean="0"/>
              <a:t>آسيب ديده </a:t>
            </a:r>
            <a:r>
              <a:rPr lang="fa-IR" dirty="0"/>
              <a:t>بدن وجود ندارد؛ براي مثال در برخي تحقيقات، آسيبهاي گردن را همراه با سر و در برخي ديگر آسيبهاي گردن را همراه با قسمتهاي ديگر ستون فقرات گزارش كردهاند و در نتيجه، جدا كردن مشكل است</a:t>
            </a:r>
            <a:br>
              <a:rPr lang="fa-IR" dirty="0"/>
            </a:br>
            <a:endParaRPr lang="fa-IR" dirty="0" smtClean="0"/>
          </a:p>
          <a:p>
            <a:pPr algn="r" rtl="1"/>
            <a:r>
              <a:rPr lang="fa-IR" dirty="0"/>
              <a:t>در هيچ مقالهاي به ميزان آسيبهاي ساكروم اشاره نشده است؛ بنابراين هيچ اطلاعي در مورد آسيبهاي اين ناحيه وجود ندارد</a:t>
            </a:r>
            <a:br>
              <a:rPr lang="fa-IR" dirty="0"/>
            </a:br>
            <a:endParaRPr lang="fa-IR" dirty="0" smtClean="0"/>
          </a:p>
          <a:p>
            <a:pPr algn="r" rtl="1"/>
            <a:r>
              <a:rPr lang="fa-IR" dirty="0" smtClean="0"/>
              <a:t>سازوكار </a:t>
            </a:r>
            <a:r>
              <a:rPr lang="fa-IR" dirty="0"/>
              <a:t>آسيبها نيز در مورد ناحية سر و گردن در مقالات به خوبي تشريح </a:t>
            </a:r>
            <a:r>
              <a:rPr lang="fa-IR" dirty="0" smtClean="0"/>
              <a:t>شده اند</a:t>
            </a:r>
            <a:r>
              <a:rPr lang="fa-IR" dirty="0"/>
              <a:t>، اما در مورد سازوكار آسيبهاي ستون فقرات </a:t>
            </a:r>
            <a:r>
              <a:rPr lang="fa-IR" dirty="0" smtClean="0"/>
              <a:t>سينه اي</a:t>
            </a:r>
            <a:r>
              <a:rPr lang="fa-IR" dirty="0"/>
              <a:t>، كمر و ساكروم اطلاع چنداني در دست نيست</a:t>
            </a:r>
            <a:br>
              <a:rPr lang="fa-IR" dirty="0"/>
            </a:br>
            <a:r>
              <a:rPr lang="fa-IR" dirty="0"/>
              <a:t/>
            </a:r>
            <a:br>
              <a:rPr lang="fa-IR" dirty="0"/>
            </a:b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0" y="-59943"/>
            <a:ext cx="1371600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1800" b="1" dirty="0">
              <a:cs typeface="B Lotus" panose="00000400000000000000" pitchFamily="2" charset="-7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2057400" y="2209800"/>
            <a:ext cx="5334000" cy="3505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/>
            <a:r>
              <a:rPr lang="fa-IR" sz="2400" dirty="0" smtClean="0"/>
              <a:t>بنابراین در </a:t>
            </a:r>
            <a:r>
              <a:rPr lang="fa-IR" sz="2400" dirty="0"/>
              <a:t>زمينة </a:t>
            </a:r>
            <a:r>
              <a:rPr lang="fa-IR" sz="2400" dirty="0" smtClean="0">
                <a:solidFill>
                  <a:srgbClr val="FFFF00"/>
                </a:solidFill>
              </a:rPr>
              <a:t>همه گيرشناسي </a:t>
            </a:r>
            <a:r>
              <a:rPr lang="fa-IR" sz="2400" dirty="0">
                <a:solidFill>
                  <a:srgbClr val="FFFF00"/>
                </a:solidFill>
              </a:rPr>
              <a:t>آسيبها در كشتي آزاد و فرنگي</a:t>
            </a:r>
            <a:r>
              <a:rPr lang="fa-IR" sz="2400" dirty="0" smtClean="0">
                <a:solidFill>
                  <a:srgbClr val="FFFF00"/>
                </a:solidFill>
              </a:rPr>
              <a:t>،</a:t>
            </a:r>
          </a:p>
          <a:p>
            <a:pPr rtl="1"/>
            <a:r>
              <a:rPr lang="fa-IR" sz="2400" dirty="0" smtClean="0">
                <a:solidFill>
                  <a:srgbClr val="FFFF00"/>
                </a:solidFill>
              </a:rPr>
              <a:t> </a:t>
            </a:r>
            <a:r>
              <a:rPr lang="fa-IR" sz="2400" dirty="0">
                <a:solidFill>
                  <a:srgbClr val="FFFF00"/>
                </a:solidFill>
              </a:rPr>
              <a:t>شيوع آسيبها به تفكيك نواحي مختلف بدن</a:t>
            </a:r>
            <a:r>
              <a:rPr lang="fa-IR" sz="2400" dirty="0"/>
              <a:t>، </a:t>
            </a:r>
            <a:r>
              <a:rPr lang="fa-IR" sz="2400" dirty="0">
                <a:solidFill>
                  <a:srgbClr val="FFFF00"/>
                </a:solidFill>
              </a:rPr>
              <a:t>سازوكار </a:t>
            </a:r>
            <a:r>
              <a:rPr lang="fa-IR" sz="2400" dirty="0" smtClean="0">
                <a:solidFill>
                  <a:srgbClr val="FFFF00"/>
                </a:solidFill>
              </a:rPr>
              <a:t>آسيبها، به ويژه </a:t>
            </a:r>
            <a:r>
              <a:rPr lang="fa-IR" sz="2400" dirty="0">
                <a:solidFill>
                  <a:srgbClr val="FFFF00"/>
                </a:solidFill>
              </a:rPr>
              <a:t>در مورد ستون فقرات </a:t>
            </a:r>
            <a:r>
              <a:rPr lang="fa-IR" sz="2400" dirty="0" smtClean="0">
                <a:solidFill>
                  <a:srgbClr val="FFFF00"/>
                </a:solidFill>
              </a:rPr>
              <a:t>سينه اي </a:t>
            </a:r>
            <a:r>
              <a:rPr lang="fa-IR" sz="2400" dirty="0">
                <a:solidFill>
                  <a:srgbClr val="FFFF00"/>
                </a:solidFill>
              </a:rPr>
              <a:t>و كمري </a:t>
            </a:r>
            <a:r>
              <a:rPr lang="fa-IR" sz="2400" dirty="0"/>
              <a:t>و </a:t>
            </a:r>
            <a:r>
              <a:rPr lang="fa-IR" sz="2400" dirty="0">
                <a:solidFill>
                  <a:srgbClr val="FFFF00"/>
                </a:solidFill>
              </a:rPr>
              <a:t>همچنين پيشگيري از آسيبها </a:t>
            </a:r>
            <a:r>
              <a:rPr lang="fa-IR" sz="2400" dirty="0"/>
              <a:t>به تحقيقاتي جامع نياز است</a:t>
            </a:r>
            <a:br>
              <a:rPr lang="fa-IR" sz="2400" dirty="0"/>
            </a:br>
            <a:endParaRPr lang="fa-IR" sz="2400" dirty="0"/>
          </a:p>
        </p:txBody>
      </p:sp>
    </p:spTree>
    <p:extLst>
      <p:ext uri="{BB962C8B-B14F-4D97-AF65-F5344CB8AC3E}">
        <p14:creationId xmlns:p14="http://schemas.microsoft.com/office/powerpoint/2010/main" val="4260897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4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15"/>
            <a:ext cx="9144000" cy="48985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r="12500"/>
          <a:stretch/>
        </p:blipFill>
        <p:spPr>
          <a:xfrm>
            <a:off x="0" y="0"/>
            <a:ext cx="9144000" cy="60195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CA824C-98B2-4B2A-97F0-5792306E6969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562599"/>
          </a:xfrm>
        </p:spPr>
        <p:txBody>
          <a:bodyPr>
            <a:normAutofit fontScale="85000" lnSpcReduction="20000"/>
          </a:bodyPr>
          <a:lstStyle/>
          <a:p>
            <a:pPr marL="0" indent="0" algn="r" rtl="1">
              <a:buNone/>
            </a:pPr>
            <a:endParaRPr lang="en-US" b="1" dirty="0" smtClean="0"/>
          </a:p>
          <a:p>
            <a:pPr marL="0" indent="0" algn="r" rtl="1">
              <a:buNone/>
            </a:pPr>
            <a:endParaRPr lang="en-US" b="1" dirty="0"/>
          </a:p>
          <a:p>
            <a:pPr marL="0" lvl="0" indent="0" algn="ctr" rtl="1">
              <a:buNone/>
            </a:pPr>
            <a:r>
              <a:rPr lang="en-US" sz="4200" dirty="0">
                <a:solidFill>
                  <a:srgbClr val="FF0000"/>
                </a:solidFill>
              </a:rPr>
              <a:t>REFERENCES</a:t>
            </a:r>
            <a:endParaRPr lang="en-US" sz="4200" b="1" dirty="0">
              <a:cs typeface="B Lotus" panose="00000400000000000000" pitchFamily="2" charset="-78"/>
            </a:endParaRPr>
          </a:p>
          <a:p>
            <a:pPr marL="0" indent="0" algn="r" rtl="1">
              <a:buNone/>
            </a:pPr>
            <a:endParaRPr lang="fa-IR" b="1" dirty="0" smtClean="0"/>
          </a:p>
          <a:p>
            <a:pPr marL="457200" indent="-457200" algn="r" rtl="1">
              <a:buAutoNum type="arabicPeriod"/>
            </a:pPr>
            <a:r>
              <a:rPr lang="fa-IR" b="1" dirty="0" smtClean="0"/>
              <a:t>علیزاده</a:t>
            </a:r>
            <a:r>
              <a:rPr lang="en-US" b="1" dirty="0"/>
              <a:t> </a:t>
            </a:r>
            <a:r>
              <a:rPr lang="fa-IR" b="1" dirty="0" smtClean="0"/>
              <a:t>و همکاران. 1389. بررسي همه گيرشناسي </a:t>
            </a:r>
            <a:r>
              <a:rPr lang="fa-IR" b="1" dirty="0"/>
              <a:t>آسيبهاي تنه و ستون فقرات در </a:t>
            </a:r>
            <a:r>
              <a:rPr lang="fa-IR" b="1" dirty="0" smtClean="0"/>
              <a:t>كشتي. پژوهش درعلوم ورزشی. </a:t>
            </a:r>
            <a:r>
              <a:rPr lang="en-US" b="1" dirty="0" smtClean="0"/>
              <a:t>104-107:7</a:t>
            </a:r>
            <a:r>
              <a:rPr lang="fa-IR" b="1" dirty="0" smtClean="0"/>
              <a:t> </a:t>
            </a:r>
            <a:endParaRPr lang="en-US" b="1" dirty="0" smtClean="0"/>
          </a:p>
          <a:p>
            <a:pPr marL="457200" indent="-457200" algn="r" rtl="1">
              <a:buAutoNum type="arabicPeriod"/>
            </a:pPr>
            <a:endParaRPr lang="en-US" b="1" dirty="0" smtClean="0"/>
          </a:p>
          <a:p>
            <a:pPr marL="288925" indent="-288925">
              <a:buNone/>
            </a:pPr>
            <a:r>
              <a:rPr lang="en-US" sz="2400" dirty="0" smtClean="0">
                <a:hlinkClick r:id="rId2" action="ppaction://hlinksldjump"/>
              </a:rPr>
              <a:t>2. </a:t>
            </a:r>
            <a:r>
              <a:rPr lang="en-US" sz="2400" dirty="0" err="1" smtClean="0">
                <a:hlinkClick r:id="rId2" action="ppaction://hlinksldjump"/>
              </a:rPr>
              <a:t>Agel</a:t>
            </a:r>
            <a:r>
              <a:rPr lang="en-US" sz="2400" dirty="0" smtClean="0">
                <a:hlinkClick r:id="rId2" action="ppaction://hlinksldjump"/>
              </a:rPr>
              <a:t>, J., </a:t>
            </a:r>
            <a:r>
              <a:rPr lang="en-US" sz="2400" dirty="0" err="1" smtClean="0">
                <a:hlinkClick r:id="rId2" action="ppaction://hlinksldjump"/>
              </a:rPr>
              <a:t>Ransone</a:t>
            </a:r>
            <a:r>
              <a:rPr lang="en-US" sz="2400" dirty="0" smtClean="0">
                <a:hlinkClick r:id="rId2" action="ppaction://hlinksldjump"/>
              </a:rPr>
              <a:t>, J., Dick, R., </a:t>
            </a:r>
            <a:r>
              <a:rPr lang="en-US" sz="2400" dirty="0" err="1" smtClean="0">
                <a:hlinkClick r:id="rId2" action="ppaction://hlinksldjump"/>
              </a:rPr>
              <a:t>Oppliger</a:t>
            </a:r>
            <a:r>
              <a:rPr lang="en-US" sz="2400" dirty="0" smtClean="0">
                <a:hlinkClick r:id="rId2" action="ppaction://hlinksldjump"/>
              </a:rPr>
              <a:t>, R., Marshall, S.W. (2007). Descriptive              Epidemiology of Collegiate Men's Wrestling Injuries: National Collegiate Athletic Association Injury Surveillance System, 1988-1989 through 2003-2004. J </a:t>
            </a:r>
            <a:r>
              <a:rPr lang="en-US" sz="2400" dirty="0" err="1" smtClean="0">
                <a:hlinkClick r:id="rId2" action="ppaction://hlinksldjump"/>
              </a:rPr>
              <a:t>Athl</a:t>
            </a:r>
            <a:r>
              <a:rPr lang="en-US" sz="2400" dirty="0" smtClean="0">
                <a:hlinkClick r:id="rId2" action="ppaction://hlinksldjump"/>
              </a:rPr>
              <a:t> Train, 42(2):303-10.</a:t>
            </a:r>
            <a:endParaRPr lang="en-US" sz="2400" dirty="0" smtClean="0"/>
          </a:p>
          <a:p>
            <a:endParaRPr lang="en-US" sz="2400" dirty="0" smtClean="0"/>
          </a:p>
          <a:p>
            <a:pPr marL="228600" indent="-228600">
              <a:buNone/>
            </a:pPr>
            <a:r>
              <a:rPr lang="en-US" sz="2400" dirty="0" smtClean="0"/>
              <a:t>3. </a:t>
            </a:r>
            <a:r>
              <a:rPr lang="en-US" sz="2400" dirty="0" err="1" smtClean="0"/>
              <a:t>Acksel</a:t>
            </a:r>
            <a:r>
              <a:rPr lang="en-US" sz="2400" dirty="0" smtClean="0"/>
              <a:t>, J. (1966). A study of interscholastic wrestling injuries in the state of Missouri during the 1965–1966 season. Eastern Illinois University. </a:t>
            </a:r>
            <a:endParaRPr lang="fa-IR" sz="2400" dirty="0" smtClean="0"/>
          </a:p>
          <a:p>
            <a:pPr marL="288925" indent="-288925">
              <a:buNone/>
            </a:pPr>
            <a:r>
              <a:rPr lang="en-US" sz="2400" dirty="0" smtClean="0"/>
              <a:t>4. </a:t>
            </a:r>
            <a:r>
              <a:rPr lang="en-US" sz="2400" dirty="0" err="1" smtClean="0"/>
              <a:t>Aman,M</a:t>
            </a:r>
            <a:r>
              <a:rPr lang="en-US" sz="2400" dirty="0" smtClean="0"/>
              <a:t>. </a:t>
            </a:r>
            <a:r>
              <a:rPr lang="en-US" sz="2400" dirty="0" err="1" smtClean="0"/>
              <a:t>Forssblad,M</a:t>
            </a:r>
            <a:r>
              <a:rPr lang="en-US" sz="2400" dirty="0" smtClean="0"/>
              <a:t>.(2015). Incidence and severity of reported acute sports injuries in 35 sports using insurance registry data. Scandinavian of </a:t>
            </a:r>
            <a:r>
              <a:rPr lang="en-US" sz="2400" dirty="0" err="1" smtClean="0"/>
              <a:t>medicibe</a:t>
            </a:r>
            <a:r>
              <a:rPr lang="en-US" sz="2400" dirty="0" smtClean="0"/>
              <a:t> &amp; science in sports</a:t>
            </a:r>
          </a:p>
          <a:p>
            <a:endParaRPr lang="en-US" sz="2400" dirty="0" smtClean="0"/>
          </a:p>
          <a:p>
            <a:pPr marL="228600" indent="-228600">
              <a:buNone/>
            </a:pPr>
            <a:r>
              <a:rPr lang="en-US" sz="2400" dirty="0"/>
              <a:t>5</a:t>
            </a:r>
            <a:r>
              <a:rPr lang="en-US" sz="2400" dirty="0" smtClean="0"/>
              <a:t>. Boden, B.P., Lin, W., Young, M., Mueller, F.O. (2002). Catastrophic injuries in wrestlers. Am J Sports Med, 30:791–795</a:t>
            </a:r>
            <a:endParaRPr lang="fa-IR" sz="2400" dirty="0" smtClean="0"/>
          </a:p>
          <a:p>
            <a:endParaRPr lang="fa-IR" sz="2400" dirty="0" smtClean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8839200" cy="5257800"/>
          </a:xfrm>
        </p:spPr>
        <p:txBody>
          <a:bodyPr>
            <a:noAutofit/>
          </a:bodyPr>
          <a:lstStyle/>
          <a:p>
            <a:endParaRPr lang="en-US" sz="1600" i="1" dirty="0" smtClean="0"/>
          </a:p>
          <a:p>
            <a:pPr marL="168275" indent="-168275">
              <a:buNone/>
            </a:pPr>
            <a:r>
              <a:rPr lang="en-US" sz="1600" dirty="0" smtClean="0"/>
              <a:t>6. </a:t>
            </a:r>
            <a:r>
              <a:rPr lang="en-US" sz="1600" dirty="0" err="1" smtClean="0"/>
              <a:t>Bailes</a:t>
            </a:r>
            <a:r>
              <a:rPr lang="en-US" sz="1600" dirty="0" smtClean="0"/>
              <a:t>, J.E., Hadley, M.N., Quigley, M.R., Sonntag, V.K., </a:t>
            </a:r>
            <a:r>
              <a:rPr lang="en-US" sz="1600" dirty="0" err="1" smtClean="0"/>
              <a:t>Cerullo</a:t>
            </a:r>
            <a:r>
              <a:rPr lang="en-US" sz="1600" dirty="0" smtClean="0"/>
              <a:t>, L.J. (1991). Management of  athletic injuries of the cervical spine and spinal cord. Neurosurgery, 29:491–497. 32. </a:t>
            </a:r>
            <a:r>
              <a:rPr lang="en-US" sz="1600" dirty="0" err="1" smtClean="0"/>
              <a:t>Granhed</a:t>
            </a:r>
            <a:r>
              <a:rPr lang="en-US" sz="1600" dirty="0" smtClean="0"/>
              <a:t>, H., </a:t>
            </a:r>
            <a:r>
              <a:rPr lang="en-US" sz="1600" dirty="0" err="1" smtClean="0"/>
              <a:t>Morelli</a:t>
            </a:r>
            <a:r>
              <a:rPr lang="en-US" sz="1600" dirty="0" smtClean="0"/>
              <a:t>, B. (1988). Low back pain among retired wrestlers and heavyweight lifters. Am J Sports Med, 16:530-3. </a:t>
            </a:r>
            <a:endParaRPr lang="en-US" sz="1600" i="1" dirty="0" smtClean="0"/>
          </a:p>
          <a:p>
            <a:endParaRPr lang="en-US" sz="1600" i="1" dirty="0" smtClean="0"/>
          </a:p>
          <a:p>
            <a:pPr marL="168275" indent="-168275">
              <a:buNone/>
            </a:pPr>
            <a:r>
              <a:rPr lang="en-US" sz="1600" i="1" dirty="0" smtClean="0"/>
              <a:t>7. Bahr, Roald, and Lars </a:t>
            </a:r>
            <a:r>
              <a:rPr lang="en-US" sz="1600" i="1" dirty="0" err="1" smtClean="0"/>
              <a:t>Engebretsen</a:t>
            </a:r>
            <a:r>
              <a:rPr lang="en-US" sz="1600" i="1" dirty="0" smtClean="0"/>
              <a:t>, eds. Handbook of Sports Medicine and Science, Sports Injury Prevention. Vol. 17. John Wiley &amp; Sons, 2011.</a:t>
            </a:r>
          </a:p>
          <a:p>
            <a:endParaRPr lang="en-US" sz="1600" i="1" dirty="0" smtClean="0"/>
          </a:p>
          <a:p>
            <a:endParaRPr lang="en-US" sz="1600" i="1" dirty="0" smtClean="0"/>
          </a:p>
          <a:p>
            <a:pPr marL="228600" indent="-228600">
              <a:buNone/>
            </a:pPr>
            <a:r>
              <a:rPr lang="en-US" sz="1800" i="1" dirty="0" smtClean="0">
                <a:hlinkClick r:id="rId2" action="ppaction://hlinksldjump"/>
              </a:rPr>
              <a:t>8.  Caine, Dennis J., Peter Harmer, and Melissa Schiff, eds. The </a:t>
            </a:r>
            <a:r>
              <a:rPr lang="en-US" sz="1800" i="1" dirty="0" err="1" smtClean="0">
                <a:hlinkClick r:id="rId2" action="ppaction://hlinksldjump"/>
              </a:rPr>
              <a:t>Encyclopaedia</a:t>
            </a:r>
            <a:r>
              <a:rPr lang="en-US" sz="1800" i="1" dirty="0" smtClean="0">
                <a:hlinkClick r:id="rId2" action="ppaction://hlinksldjump"/>
              </a:rPr>
              <a:t> of Sports Medicine: An IOC Medical Commission Publication, Epidemiology of Injury in Olympic Sports. Vol. 16. John Wiley &amp; Sons, 2009.</a:t>
            </a:r>
            <a:endParaRPr lang="en-US" sz="1800" i="1" dirty="0" smtClean="0"/>
          </a:p>
          <a:p>
            <a:pPr marL="168275" indent="-168275">
              <a:buNone/>
            </a:pPr>
            <a:r>
              <a:rPr lang="en-US" sz="2000" i="1" dirty="0" smtClean="0">
                <a:hlinkClick r:id="rId3" action="ppaction://hlinksldjump"/>
              </a:rPr>
              <a:t>9</a:t>
            </a:r>
            <a:r>
              <a:rPr lang="en-US" sz="2400" i="1" dirty="0" smtClean="0">
                <a:hlinkClick r:id="rId3" action="ppaction://hlinksldjump"/>
              </a:rPr>
              <a:t>. </a:t>
            </a:r>
            <a:r>
              <a:rPr lang="en-US" sz="1800" i="1" dirty="0" err="1" smtClean="0">
                <a:hlinkClick r:id="rId3" action="ppaction://hlinksldjump"/>
              </a:rPr>
              <a:t>Engebretsen</a:t>
            </a:r>
            <a:r>
              <a:rPr lang="en-US" sz="1800" i="1" dirty="0" smtClean="0">
                <a:hlinkClick r:id="rId3" action="ppaction://hlinksldjump"/>
              </a:rPr>
              <a:t> , Lars, et al. "Sports injuries and illnesses during the London Summer Olympic Games 2012." British journal of sports medicine 47.7 (2013): 407-414.</a:t>
            </a:r>
            <a:endParaRPr lang="en-US" sz="1800" i="1" dirty="0" smtClean="0"/>
          </a:p>
          <a:p>
            <a:pPr marL="350838" indent="-350838">
              <a:buNone/>
            </a:pPr>
            <a:r>
              <a:rPr lang="en-US" sz="1800" dirty="0" smtClean="0"/>
              <a:t>10.  </a:t>
            </a:r>
            <a:r>
              <a:rPr lang="en-US" sz="1800" dirty="0" err="1" smtClean="0"/>
              <a:t>Estwanik</a:t>
            </a:r>
            <a:r>
              <a:rPr lang="en-US" sz="1800" dirty="0" smtClean="0"/>
              <a:t>, J.J. III, </a:t>
            </a:r>
            <a:r>
              <a:rPr lang="en-US" sz="1800" dirty="0" err="1" smtClean="0"/>
              <a:t>Bergfeld</a:t>
            </a:r>
            <a:r>
              <a:rPr lang="en-US" sz="1800" dirty="0" smtClean="0"/>
              <a:t>, J.A. (1980). Collins HR, et al. Injuries in interscholastic wrestling. Physician Sports Med, 8:111–121. </a:t>
            </a:r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800" i="1" dirty="0" smtClean="0"/>
          </a:p>
          <a:p>
            <a:endParaRPr lang="en-US" sz="1600" i="1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105399"/>
          </a:xfrm>
        </p:spPr>
        <p:txBody>
          <a:bodyPr>
            <a:normAutofit fontScale="92500"/>
          </a:bodyPr>
          <a:lstStyle/>
          <a:p>
            <a:pPr marL="517525" indent="-517525">
              <a:buNone/>
            </a:pPr>
            <a:r>
              <a:rPr lang="en-US" sz="2400" dirty="0" smtClean="0">
                <a:hlinkClick r:id="rId2" action="ppaction://hlinksldjump"/>
              </a:rPr>
              <a:t>11. Fernandez et al. (2007). Epidemiology of lower extremity injuries among </a:t>
            </a:r>
            <a:r>
              <a:rPr lang="en-US" sz="2400" dirty="0" err="1" smtClean="0">
                <a:hlinkClick r:id="rId2" action="ppaction://hlinksldjump"/>
              </a:rPr>
              <a:t>u.s</a:t>
            </a:r>
            <a:r>
              <a:rPr lang="en-US" sz="2400" dirty="0" smtClean="0">
                <a:hlinkClick r:id="rId2" action="ppaction://hlinksldjump"/>
              </a:rPr>
              <a:t> high school </a:t>
            </a:r>
            <a:r>
              <a:rPr lang="en-US" sz="2400" dirty="0" err="1" smtClean="0">
                <a:hlinkClick r:id="rId2" action="ppaction://hlinksldjump"/>
              </a:rPr>
              <a:t>athletes.Academic</a:t>
            </a:r>
            <a:r>
              <a:rPr lang="en-US" sz="2400" dirty="0" smtClean="0">
                <a:hlinkClick r:id="rId2" action="ppaction://hlinksldjump"/>
              </a:rPr>
              <a:t> Emergency medicine.14:643-645</a:t>
            </a:r>
            <a:endParaRPr lang="en-US" sz="2400" dirty="0" smtClean="0"/>
          </a:p>
          <a:p>
            <a:pPr marL="396875" indent="-396875">
              <a:buNone/>
            </a:pPr>
            <a:r>
              <a:rPr lang="en-US" sz="2400" dirty="0" smtClean="0"/>
              <a:t>12.  Huffman, E.A., Yard, E.E., Fields, S.K., Collins, C.L., Comstock, R.D. (2008). Epidemiology of Rare Injuries and Conditions Among United States High School Athletes During the 2005–2006 and 2006–2007 School Years. J </a:t>
            </a:r>
            <a:r>
              <a:rPr lang="en-US" sz="2400" dirty="0" err="1" smtClean="0"/>
              <a:t>Athl</a:t>
            </a:r>
            <a:r>
              <a:rPr lang="en-US" sz="2400" dirty="0" smtClean="0"/>
              <a:t> Train, 43(6):624-30 </a:t>
            </a:r>
          </a:p>
          <a:p>
            <a:pPr marL="396875" indent="-396875">
              <a:buNone/>
            </a:pPr>
            <a:r>
              <a:rPr lang="en-US" sz="2400" dirty="0" smtClean="0"/>
              <a:t>13. Hewett, T.E., </a:t>
            </a:r>
            <a:r>
              <a:rPr lang="en-US" sz="2400" dirty="0" err="1" smtClean="0"/>
              <a:t>Pasque</a:t>
            </a:r>
            <a:r>
              <a:rPr lang="en-US" sz="2400" dirty="0" smtClean="0"/>
              <a:t>, C., </a:t>
            </a:r>
            <a:r>
              <a:rPr lang="en-US" sz="2400" dirty="0" err="1" smtClean="0"/>
              <a:t>Heyl</a:t>
            </a:r>
            <a:r>
              <a:rPr lang="en-US" sz="2400" dirty="0" smtClean="0"/>
              <a:t>, R., </a:t>
            </a:r>
            <a:r>
              <a:rPr lang="en-US" sz="2400" dirty="0" err="1" smtClean="0"/>
              <a:t>Wroble</a:t>
            </a:r>
            <a:r>
              <a:rPr lang="en-US" sz="2400" dirty="0" smtClean="0"/>
              <a:t>, R. (2005). Wrestling Injuries. In Epidemiology of Pediatric Sports Injuries. (</a:t>
            </a:r>
            <a:r>
              <a:rPr lang="en-US" sz="2400" dirty="0" err="1" smtClean="0"/>
              <a:t>eds</a:t>
            </a:r>
            <a:r>
              <a:rPr lang="en-US" sz="2400" dirty="0" smtClean="0"/>
              <a:t>):</a:t>
            </a:r>
          </a:p>
          <a:p>
            <a:pPr marL="396875" indent="-396875">
              <a:buNone/>
            </a:pPr>
            <a:r>
              <a:rPr lang="en-US" sz="2400" dirty="0" smtClean="0"/>
              <a:t> </a:t>
            </a:r>
          </a:p>
          <a:p>
            <a:pPr marL="350838" indent="-350838">
              <a:buNone/>
            </a:pPr>
            <a:r>
              <a:rPr lang="en-US" sz="2000" dirty="0" smtClean="0">
                <a:hlinkClick r:id="rId3" action="ppaction://hlinksldjump"/>
              </a:rPr>
              <a:t>14. </a:t>
            </a:r>
            <a:r>
              <a:rPr lang="en-US" sz="2000" dirty="0" err="1" smtClean="0">
                <a:hlinkClick r:id="rId3" action="ppaction://hlinksldjump"/>
              </a:rPr>
              <a:t>Jarret</a:t>
            </a:r>
            <a:r>
              <a:rPr lang="en-US" sz="2000" dirty="0" smtClean="0">
                <a:hlinkClick r:id="rId3" action="ppaction://hlinksldjump"/>
              </a:rPr>
              <a:t>, G.J., </a:t>
            </a:r>
            <a:r>
              <a:rPr lang="en-US" sz="2000" dirty="0" err="1" smtClean="0">
                <a:hlinkClick r:id="rId3" action="ppaction://hlinksldjump"/>
              </a:rPr>
              <a:t>Orwin</a:t>
            </a:r>
            <a:r>
              <a:rPr lang="en-US" sz="2000" dirty="0" smtClean="0">
                <a:hlinkClick r:id="rId3" action="ppaction://hlinksldjump"/>
              </a:rPr>
              <a:t>, J.F., Dick, R.W. (1998). Injuries in Collegiate Wrestling. Am J Sports Med, 26(5):674-80 </a:t>
            </a:r>
            <a:endParaRPr lang="en-US" sz="2000" dirty="0" smtClean="0"/>
          </a:p>
          <a:p>
            <a:pPr marL="288925" indent="-228600">
              <a:buNone/>
            </a:pPr>
            <a:endParaRPr lang="en-US" sz="2400" dirty="0">
              <a:hlinkClick r:id="rId3" action="ppaction://hlinksldjump"/>
            </a:endParaRPr>
          </a:p>
          <a:p>
            <a:pPr marL="396875" indent="-396875">
              <a:buNone/>
            </a:pPr>
            <a:r>
              <a:rPr lang="en-US" sz="2400" i="1" dirty="0" smtClean="0">
                <a:hlinkClick r:id="rId3" action="ppaction://hlinksldjump"/>
              </a:rPr>
              <a:t>15. </a:t>
            </a:r>
            <a:r>
              <a:rPr lang="en-US" sz="2400" i="1" dirty="0" err="1" smtClean="0">
                <a:hlinkClick r:id="rId3" action="ppaction://hlinksldjump"/>
              </a:rPr>
              <a:t>Junge</a:t>
            </a:r>
            <a:r>
              <a:rPr lang="en-US" sz="2400" i="1" dirty="0" smtClean="0">
                <a:hlinkClick r:id="rId3" action="ppaction://hlinksldjump"/>
              </a:rPr>
              <a:t>, Astrid, et al. "Sports injuries during the summer Olympic games 2008." The American journal of sports medicine 37.11 (2009): 2165-2172</a:t>
            </a:r>
            <a:endParaRPr lang="en-US" sz="2400" i="1" dirty="0" smtClean="0"/>
          </a:p>
          <a:p>
            <a:endParaRPr lang="en-US" sz="2400" i="1" dirty="0" smtClean="0"/>
          </a:p>
          <a:p>
            <a:endParaRPr lang="en-US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Mostafa SHahverdi\Desktop\Step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1524000" cy="6172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Rectangle 8"/>
          <p:cNvSpPr/>
          <p:nvPr/>
        </p:nvSpPr>
        <p:spPr>
          <a:xfrm>
            <a:off x="-304800" y="19050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81000" y="35814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grpSp>
        <p:nvGrpSpPr>
          <p:cNvPr id="57" name="Group 56"/>
          <p:cNvGrpSpPr/>
          <p:nvPr/>
        </p:nvGrpSpPr>
        <p:grpSpPr>
          <a:xfrm>
            <a:off x="1981200" y="990600"/>
            <a:ext cx="5334000" cy="5730240"/>
            <a:chOff x="2133600" y="228600"/>
            <a:chExt cx="5334000" cy="5730240"/>
          </a:xfrm>
        </p:grpSpPr>
        <p:sp>
          <p:nvSpPr>
            <p:cNvPr id="2" name="TextBox 1"/>
            <p:cNvSpPr txBox="1"/>
            <p:nvPr/>
          </p:nvSpPr>
          <p:spPr>
            <a:xfrm>
              <a:off x="2133600" y="228600"/>
              <a:ext cx="5334000" cy="707886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gradFill rotWithShape="1">
                    <a:gsLst>
                      <a:gs pos="0">
                        <a:srgbClr val="000000">
                          <a:tint val="92000"/>
                          <a:shade val="100000"/>
                          <a:satMod val="150000"/>
                        </a:srgbClr>
                      </a:gs>
                      <a:gs pos="49000">
                        <a:srgbClr val="000000">
                          <a:tint val="89000"/>
                          <a:shade val="90000"/>
                          <a:satMod val="150000"/>
                        </a:srgbClr>
                      </a:gs>
                      <a:gs pos="50000">
                        <a:srgbClr val="000000">
                          <a:tint val="100000"/>
                          <a:shade val="75000"/>
                          <a:satMod val="150000"/>
                        </a:srgbClr>
                      </a:gs>
                      <a:gs pos="95000">
                        <a:srgbClr val="000000">
                          <a:shade val="47000"/>
                          <a:satMod val="150000"/>
                        </a:srgbClr>
                      </a:gs>
                      <a:gs pos="100000">
                        <a:srgbClr val="000000">
                          <a:shade val="39000"/>
                          <a:satMod val="150000"/>
                        </a:srgbClr>
                      </a:gs>
                    </a:gsLst>
                    <a:lin ang="5400000"/>
                  </a:gra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  <a:latin typeface="A.C.M.E. Explosive" pitchFamily="34" charset="0"/>
                </a:rPr>
                <a:t>Epidemiology</a:t>
              </a:r>
              <a:endParaRPr lang="en-U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A.C.M.E. Explosive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rot="5400000">
              <a:off x="-189706" y="3237706"/>
              <a:ext cx="46482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6" name="Group 35"/>
            <p:cNvGrpSpPr/>
            <p:nvPr/>
          </p:nvGrpSpPr>
          <p:grpSpPr>
            <a:xfrm>
              <a:off x="3429000" y="1371600"/>
              <a:ext cx="3124200" cy="4587240"/>
              <a:chOff x="3352800" y="1143000"/>
              <a:chExt cx="3124200" cy="5292969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352800" y="1143000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  <a:outerShdw blurRad="50800" algn="tl" rotWithShape="0">
                        <a:srgbClr val="000000"/>
                      </a:outerShdw>
                    </a:effectLst>
                  </a:rPr>
                  <a:t>Definition of injury</a:t>
                </a:r>
                <a:endParaRPr lang="en-US" sz="2000" i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bg1">
                      <a:lumMod val="75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352800" y="1846385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  <a:outerShdw blurRad="50800" algn="tl" rotWithShape="0">
                        <a:srgbClr val="000000"/>
                      </a:outerShdw>
                    </a:effectLst>
                  </a:rPr>
                  <a:t>Injury rates</a:t>
                </a:r>
                <a:endParaRPr lang="en-US" sz="2000" i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bg1">
                      <a:lumMod val="75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352800" y="2514600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  <a:outerShdw blurRad="50800" algn="tl" rotWithShape="0">
                        <a:srgbClr val="000000"/>
                      </a:outerShdw>
                    </a:effectLst>
                  </a:rPr>
                  <a:t>Anatomical location</a:t>
                </a:r>
                <a:endParaRPr lang="en-US" sz="2000" i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bg1">
                      <a:lumMod val="75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352800" y="3200400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i="1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  <a:outerShdw blurRad="50800" algn="tl" rotWithShape="0">
                        <a:srgbClr val="000000"/>
                      </a:outerShdw>
                    </a:effectLst>
                  </a:rPr>
                  <a:t>Practice &amp; Competition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352800" y="3886200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i="1" dirty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  <a:outerShdw blurRad="50800" algn="tl" rotWithShape="0">
                        <a:srgbClr val="000000"/>
                      </a:outerShdw>
                    </a:effectLst>
                  </a:rPr>
                  <a:t>Type of injuries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3352800" y="4572000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i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bg1">
                      <a:lumMod val="75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352800" y="5275385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i="1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  <a:outerShdw blurRad="50800" algn="tl" rotWithShape="0">
                        <a:srgbClr val="000000"/>
                      </a:outerShdw>
                    </a:effectLst>
                  </a:rPr>
                  <a:t>Time loss</a:t>
                </a:r>
                <a:endParaRPr lang="en-US" sz="2000" i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bg1">
                      <a:lumMod val="75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352800" y="5978769"/>
                <a:ext cx="3124200" cy="457200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i="1" dirty="0" smtClean="0">
                    <a:ln w="17780" cmpd="sng">
                      <a:solidFill>
                        <a:srgbClr val="FFFFFF"/>
                      </a:solidFill>
                      <a:prstDash val="solid"/>
                      <a:miter lim="800000"/>
                    </a:ln>
                    <a:solidFill>
                      <a:schemeClr val="bg1">
                        <a:lumMod val="75000"/>
                      </a:schemeClr>
                    </a:solidFill>
                    <a:effectLst>
                      <a:glow rad="101600">
                        <a:schemeClr val="tx1">
                          <a:alpha val="60000"/>
                        </a:schemeClr>
                      </a:glow>
                      <a:outerShdw blurRad="50800" algn="tl" rotWithShape="0">
                        <a:srgbClr val="000000"/>
                      </a:outerShdw>
                    </a:effectLst>
                  </a:rPr>
                  <a:t>Outcome</a:t>
                </a:r>
                <a:endParaRPr lang="en-US" sz="2000" i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chemeClr val="bg1">
                      <a:lumMod val="75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50800" algn="tl" rotWithShape="0">
                      <a:srgbClr val="000000"/>
                    </a:outerShdw>
                  </a:effectLst>
                </a:endParaRPr>
              </a:p>
            </p:txBody>
          </p:sp>
        </p:grpSp>
        <p:cxnSp>
          <p:nvCxnSpPr>
            <p:cNvPr id="44" name="Straight Connector 43"/>
            <p:cNvCxnSpPr/>
            <p:nvPr/>
          </p:nvCxnSpPr>
          <p:spPr>
            <a:xfrm>
              <a:off x="2133600" y="13716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133600" y="19812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2133600" y="25908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133600" y="32004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133600" y="37338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2133600" y="43434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133600" y="49530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133600" y="5562600"/>
              <a:ext cx="1295400" cy="15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Slide Number Placeholder 2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AB1A12-E64D-46B3-910D-7A5B4091BB5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331089" y="5105400"/>
            <a:ext cx="2983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>
                    <a:lumMod val="7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algn="tl" rotWithShape="0">
                    <a:srgbClr val="000000"/>
                  </a:outerShdw>
                </a:effectLst>
                <a:latin typeface="+mn-lt"/>
              </a:rPr>
              <a:t>Injury onset / Chronometry</a:t>
            </a:r>
            <a:endParaRPr lang="en-US" sz="2000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>
                  <a:lumMod val="7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grpSp>
        <p:nvGrpSpPr>
          <p:cNvPr id="32" name="Group 31"/>
          <p:cNvGrpSpPr/>
          <p:nvPr/>
        </p:nvGrpSpPr>
        <p:grpSpPr>
          <a:xfrm rot="16200000">
            <a:off x="6710396" y="3855334"/>
            <a:ext cx="2570008" cy="1207999"/>
            <a:chOff x="1342265" y="228600"/>
            <a:chExt cx="2570008" cy="1207999"/>
          </a:xfrm>
        </p:grpSpPr>
        <p:sp>
          <p:nvSpPr>
            <p:cNvPr id="33" name="Rectangle 32"/>
            <p:cNvSpPr/>
            <p:nvPr/>
          </p:nvSpPr>
          <p:spPr>
            <a:xfrm>
              <a:off x="1573097" y="925016"/>
              <a:ext cx="461665" cy="92398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algn="ctr"/>
              <a:endParaRPr lang="en-US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 rot="21379900">
              <a:off x="1342265" y="1344201"/>
              <a:ext cx="461665" cy="92398"/>
            </a:xfrm>
            <a:prstGeom prst="rect">
              <a:avLst/>
            </a:prstGeom>
          </p:spPr>
          <p:txBody>
            <a:bodyPr vert="vert" wrap="none">
              <a:spAutoFit/>
            </a:bodyPr>
            <a:lstStyle/>
            <a:p>
              <a:pPr algn="ctr"/>
              <a:endParaRPr lang="en-US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11944" y="228600"/>
              <a:ext cx="1200329" cy="110799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endParaRPr lang="en-US" sz="6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541888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380991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pPr marL="396875" indent="-396875">
              <a:buNone/>
            </a:pPr>
            <a:r>
              <a:rPr lang="en-US" dirty="0" smtClean="0"/>
              <a:t>16.  </a:t>
            </a:r>
            <a:r>
              <a:rPr lang="en-US" dirty="0" err="1" smtClean="0"/>
              <a:t>Kordi</a:t>
            </a:r>
            <a:r>
              <a:rPr lang="en-US" dirty="0" smtClean="0"/>
              <a:t>, R, </a:t>
            </a:r>
            <a:r>
              <a:rPr lang="en-US" dirty="0" err="1" smtClean="0"/>
              <a:t>Akbarnejad</a:t>
            </a:r>
            <a:r>
              <a:rPr lang="en-US" dirty="0" smtClean="0"/>
              <a:t>, A, Wallace, A.W. (2008). Catastrophic Injuries in the Olympic styles of wrestling in Iran. Br J Sports Med. 4 </a:t>
            </a:r>
          </a:p>
          <a:p>
            <a:pPr marL="396875" indent="-396875">
              <a:buNone/>
            </a:pPr>
            <a:r>
              <a:rPr lang="en-US" dirty="0" smtClean="0">
                <a:hlinkClick r:id="rId2" action="ppaction://hlinksldjump"/>
              </a:rPr>
              <a:t>17.  </a:t>
            </a:r>
            <a:r>
              <a:rPr lang="en-US" dirty="0" err="1" smtClean="0">
                <a:hlinkClick r:id="rId2" action="ppaction://hlinksldjump"/>
              </a:rPr>
              <a:t>Kordi</a:t>
            </a:r>
            <a:r>
              <a:rPr lang="en-US" dirty="0" smtClean="0">
                <a:hlinkClick r:id="rId2" action="ppaction://hlinksldjump"/>
              </a:rPr>
              <a:t>, R. et al. (2012). Incidence, Nature, and Causes of Fractures and Dislocations in Olympic Styles of Wrestling in Iran: A 1-Year Prospective </a:t>
            </a:r>
            <a:r>
              <a:rPr lang="en-US" dirty="0" err="1" smtClean="0">
                <a:hlinkClick r:id="rId2" action="ppaction://hlinksldjump"/>
              </a:rPr>
              <a:t>Study.sports</a:t>
            </a:r>
            <a:r>
              <a:rPr lang="en-US" dirty="0" smtClean="0">
                <a:hlinkClick r:id="rId2" action="ppaction://hlinksldjump"/>
              </a:rPr>
              <a:t> health.4:3</a:t>
            </a:r>
            <a:r>
              <a:rPr lang="en-US" dirty="0" smtClean="0"/>
              <a:t>.</a:t>
            </a:r>
          </a:p>
          <a:p>
            <a:endParaRPr lang="fa-IR" dirty="0" smtClean="0"/>
          </a:p>
          <a:p>
            <a:endParaRPr lang="en-US" dirty="0" smtClean="0"/>
          </a:p>
          <a:p>
            <a:pPr marL="396875" indent="-396875">
              <a:buNone/>
            </a:pPr>
            <a:r>
              <a:rPr lang="en-US" dirty="0" smtClean="0"/>
              <a:t>18.  </a:t>
            </a:r>
            <a:r>
              <a:rPr lang="en-US" dirty="0" err="1" smtClean="0"/>
              <a:t>Konrad</a:t>
            </a:r>
            <a:r>
              <a:rPr lang="en-US" dirty="0" smtClean="0"/>
              <a:t>, I. (1951). A study of wrestling injuries in high schools throughout seven </a:t>
            </a:r>
            <a:r>
              <a:rPr lang="en-US" dirty="0" err="1" smtClean="0"/>
              <a:t>midwest</a:t>
            </a:r>
            <a:r>
              <a:rPr lang="en-US" dirty="0" smtClean="0"/>
              <a:t> states. Michigan State College. </a:t>
            </a:r>
          </a:p>
          <a:p>
            <a:pPr marL="396875" indent="-396875">
              <a:buNone/>
            </a:pPr>
            <a:r>
              <a:rPr lang="en-US" dirty="0" smtClean="0"/>
              <a:t>19.  </a:t>
            </a:r>
            <a:r>
              <a:rPr lang="en-US" dirty="0" err="1" smtClean="0"/>
              <a:t>Lorish</a:t>
            </a:r>
            <a:r>
              <a:rPr lang="en-US" dirty="0" smtClean="0"/>
              <a:t>, T.R., Rizzo, T.D. </a:t>
            </a:r>
            <a:r>
              <a:rPr lang="en-US" dirty="0" err="1" smtClean="0"/>
              <a:t>Jr</a:t>
            </a:r>
            <a:r>
              <a:rPr lang="en-US" dirty="0" smtClean="0"/>
              <a:t>, </a:t>
            </a:r>
            <a:r>
              <a:rPr lang="en-US" dirty="0" err="1" smtClean="0"/>
              <a:t>Ilstrup</a:t>
            </a:r>
            <a:r>
              <a:rPr lang="en-US" dirty="0" smtClean="0"/>
              <a:t>, D.M., Scott, S.G. (1992). Injuries in adolescent and preadolescent boys at two large wrestling tournaments. Am J Sports Med, 20:199–202.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181599"/>
          </a:xfrm>
        </p:spPr>
        <p:txBody>
          <a:bodyPr/>
          <a:lstStyle/>
          <a:p>
            <a:endParaRPr lang="en-US" sz="2000" i="1" dirty="0" smtClean="0"/>
          </a:p>
          <a:p>
            <a:pPr marL="396875" indent="-396875">
              <a:buNone/>
            </a:pPr>
            <a:r>
              <a:rPr lang="en-US" sz="2000" dirty="0" smtClean="0"/>
              <a:t>20.  </a:t>
            </a:r>
            <a:r>
              <a:rPr lang="en-US" sz="2000" dirty="0" err="1" smtClean="0"/>
              <a:t>Laudermilk</a:t>
            </a:r>
            <a:r>
              <a:rPr lang="en-US" sz="2000" dirty="0" smtClean="0"/>
              <a:t>, J. (1988). Catastrophic injuries in junior high school and high school wrestling: A five </a:t>
            </a:r>
            <a:r>
              <a:rPr lang="en-US" sz="2000" dirty="0" err="1" smtClean="0"/>
              <a:t>seaso</a:t>
            </a:r>
            <a:r>
              <a:rPr lang="en-US" sz="2000" dirty="0" smtClean="0"/>
              <a:t> study. Chapel Hill, University of North Carolina. 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21.  </a:t>
            </a:r>
            <a:r>
              <a:rPr lang="en-US" sz="2000" dirty="0" err="1" smtClean="0"/>
              <a:t>Lok</a:t>
            </a:r>
            <a:r>
              <a:rPr lang="en-US" sz="2000" dirty="0" smtClean="0"/>
              <a:t>, V., </a:t>
            </a:r>
            <a:r>
              <a:rPr lang="en-US" sz="2000" dirty="0" err="1" smtClean="0"/>
              <a:t>Yuceturk</a:t>
            </a:r>
            <a:r>
              <a:rPr lang="en-US" sz="2000" dirty="0" smtClean="0"/>
              <a:t>, G. (1974). Injuries of wrestling. J Sports Med, 2:324–328. </a:t>
            </a:r>
          </a:p>
          <a:p>
            <a:endParaRPr lang="en-US" sz="2000" dirty="0" smtClean="0"/>
          </a:p>
          <a:p>
            <a:pPr marL="517525" indent="-517525">
              <a:buNone/>
            </a:pPr>
            <a:r>
              <a:rPr lang="en-US" sz="2000" dirty="0" smtClean="0"/>
              <a:t>22.   Mueller, F.O., Cantu, R.C. (1990). Catastrophic injuries and fatalities in high school and college sports, fall 1982–spring 1988. Med </a:t>
            </a:r>
            <a:r>
              <a:rPr lang="en-US" sz="2000" dirty="0" err="1" smtClean="0"/>
              <a:t>Sci</a:t>
            </a:r>
            <a:r>
              <a:rPr lang="en-US" sz="2000" dirty="0" smtClean="0"/>
              <a:t> Sports </a:t>
            </a:r>
            <a:r>
              <a:rPr lang="en-US" sz="2000" dirty="0" err="1" smtClean="0"/>
              <a:t>Exerc</a:t>
            </a:r>
            <a:r>
              <a:rPr lang="en-US" sz="2000" dirty="0" smtClean="0"/>
              <a:t>, 22:737– 741. </a:t>
            </a:r>
          </a:p>
          <a:p>
            <a:pPr marL="457200" indent="-457200">
              <a:buNone/>
            </a:pPr>
            <a:r>
              <a:rPr lang="en-US" sz="2000" dirty="0" smtClean="0"/>
              <a:t>23.   Nakagawa, Y., Minami, K., Arai, T., Okamura, Y., Nakamura, T. (2004). Cervical spinal cord injury in sumo wrestling: a case report. Am J Sports Med, 32(4):1054-8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pPr marL="396875" indent="-396875">
              <a:buNone/>
            </a:pPr>
            <a:r>
              <a:rPr lang="en-US" sz="2000" dirty="0" smtClean="0"/>
              <a:t>24.  Powell, J.W., Barber-Foss, K.D. (1999). Traumatic brain injury in high school athletes. JAMA, 282:958–963. </a:t>
            </a:r>
            <a:endParaRPr lang="fa-IR" sz="2000" dirty="0" smtClean="0"/>
          </a:p>
          <a:p>
            <a:endParaRPr lang="fa-IR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i="1" dirty="0" smtClean="0"/>
          </a:p>
          <a:p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81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30876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2400" dirty="0" smtClean="0"/>
              <a:t>25.  </a:t>
            </a:r>
            <a:r>
              <a:rPr lang="en-US" sz="2400" dirty="0" err="1" smtClean="0"/>
              <a:t>Pasque</a:t>
            </a:r>
            <a:r>
              <a:rPr lang="en-US" sz="2400" dirty="0" smtClean="0"/>
              <a:t>, C.B., Hewett, T.E. (2000). A prospective study of high school wrestling injuries. Am J Sports Med, 28:509–515. </a:t>
            </a:r>
          </a:p>
          <a:p>
            <a:pPr marL="396875" indent="-396875">
              <a:buNone/>
            </a:pPr>
            <a:r>
              <a:rPr lang="en-US" sz="2400" dirty="0" smtClean="0"/>
              <a:t>26. </a:t>
            </a:r>
            <a:r>
              <a:rPr lang="en-US" sz="2400" dirty="0" err="1" smtClean="0"/>
              <a:t>Patacsil</a:t>
            </a:r>
            <a:r>
              <a:rPr lang="en-US" sz="2400" dirty="0" smtClean="0"/>
              <a:t>, J. (1955). An analytical survey of the incidents of injuries sustained in intercollegiate and interscholastic wrestling. West Lafayette, Purdue University. </a:t>
            </a:r>
          </a:p>
          <a:p>
            <a:pPr marL="457200" indent="-457200">
              <a:buNone/>
            </a:pPr>
            <a:r>
              <a:rPr lang="en-US" sz="2400" dirty="0" smtClean="0"/>
              <a:t>27. Powell, J.W., Barber-Foss, K.D. (1999). Injury Patterns in Selected High School Sports: A Review of the 1995-1997 Seasons. J </a:t>
            </a:r>
            <a:r>
              <a:rPr lang="en-US" sz="2400" dirty="0" err="1" smtClean="0"/>
              <a:t>Athl</a:t>
            </a:r>
            <a:r>
              <a:rPr lang="en-US" sz="2400" dirty="0" smtClean="0"/>
              <a:t> Train, 34(3):277-284 </a:t>
            </a:r>
          </a:p>
          <a:p>
            <a:pPr marL="396875" indent="-396875">
              <a:buNone/>
            </a:pPr>
            <a:r>
              <a:rPr lang="en-US" sz="2400" dirty="0" smtClean="0"/>
              <a:t>28. </a:t>
            </a:r>
            <a:r>
              <a:rPr lang="en-US" sz="2400" dirty="0" err="1" smtClean="0"/>
              <a:t>Requa</a:t>
            </a:r>
            <a:r>
              <a:rPr lang="en-US" sz="2400" dirty="0" smtClean="0"/>
              <a:t>, R., Garrick, J. (1981). Injuries in interscholastic wrestling. Physician Sports Med, 9:44–51.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82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334000"/>
          </a:xfrm>
        </p:spPr>
        <p:txBody>
          <a:bodyPr>
            <a:noAutofit/>
          </a:bodyPr>
          <a:lstStyle/>
          <a:p>
            <a:endParaRPr lang="en-US" sz="1800" dirty="0" smtClean="0"/>
          </a:p>
          <a:p>
            <a:endParaRPr lang="en-US" sz="1800" dirty="0" smtClean="0"/>
          </a:p>
          <a:p>
            <a:pPr marL="396875" indent="-396875">
              <a:buNone/>
            </a:pPr>
            <a:r>
              <a:rPr lang="en-US" sz="1800" dirty="0" smtClean="0"/>
              <a:t>29.   Strauss, R.H., </a:t>
            </a:r>
            <a:r>
              <a:rPr lang="en-US" sz="1800" dirty="0" err="1" smtClean="0"/>
              <a:t>Lanese</a:t>
            </a:r>
            <a:r>
              <a:rPr lang="en-US" sz="1800" dirty="0" smtClean="0"/>
              <a:t>, R.R. (1982). Injuries among wrestlers in school and college tournaments. JAMA, 248:2016–2019. </a:t>
            </a:r>
            <a:endParaRPr lang="fa-IR" sz="1800" dirty="0" smtClean="0"/>
          </a:p>
          <a:p>
            <a:pPr marL="396875" indent="-396875">
              <a:buAutoNum type="arabicPeriod" startAt="30"/>
            </a:pPr>
            <a:r>
              <a:rPr lang="en-US" sz="1800" dirty="0" smtClean="0"/>
              <a:t>The </a:t>
            </a:r>
            <a:r>
              <a:rPr lang="en-US" sz="1800" dirty="0" smtClean="0"/>
              <a:t>National Center for Catastrophic Sports Injury Research. Twenty-fourth Annual Report: Fall of 1982- Spring of 2006. Available from: http://www.unc.edu/depts/nccsi/ (accessed 10 Dec 2007</a:t>
            </a:r>
            <a:r>
              <a:rPr lang="en-US" sz="1800" dirty="0" smtClean="0"/>
              <a:t>)</a:t>
            </a:r>
          </a:p>
          <a:p>
            <a:pPr marL="396875" indent="-396875">
              <a:buAutoNum type="arabicPeriod" startAt="30"/>
            </a:pPr>
            <a:r>
              <a:rPr lang="en-US" sz="1800" dirty="0" smtClean="0"/>
              <a:t>Terry.et al.(2006)</a:t>
            </a:r>
            <a:r>
              <a:rPr lang="en-US" sz="1800" b="1" dirty="0" smtClean="0"/>
              <a:t> </a:t>
            </a:r>
            <a:r>
              <a:rPr lang="en-US" sz="1800" dirty="0"/>
              <a:t>Prevention of </a:t>
            </a:r>
            <a:r>
              <a:rPr lang="en-US" sz="1800" dirty="0"/>
              <a:t>Common</a:t>
            </a:r>
            <a:r>
              <a:rPr lang="en-US" sz="1800" dirty="0"/>
              <a:t> </a:t>
            </a:r>
            <a:r>
              <a:rPr lang="en-US" sz="1800" dirty="0"/>
              <a:t>Wrestling </a:t>
            </a:r>
            <a:r>
              <a:rPr lang="en-US" sz="1800" dirty="0" smtClean="0"/>
              <a:t>Injuries.</a:t>
            </a:r>
            <a:r>
              <a:rPr lang="en-US" sz="1800" dirty="0"/>
              <a:t> National Strength and Conditioning </a:t>
            </a:r>
            <a:r>
              <a:rPr lang="en-US" sz="1800" dirty="0" smtClean="0"/>
              <a:t>Association Volume </a:t>
            </a:r>
            <a:r>
              <a:rPr lang="en-US" sz="1800" dirty="0"/>
              <a:t>28, Number 4, pages 20-28</a:t>
            </a:r>
            <a:br>
              <a:rPr lang="en-US" sz="1800" dirty="0"/>
            </a:br>
            <a:endParaRPr lang="en-US" sz="1800" dirty="0" smtClean="0"/>
          </a:p>
          <a:p>
            <a:pPr marL="350838" indent="-350838">
              <a:buNone/>
            </a:pPr>
            <a:r>
              <a:rPr lang="en-US" sz="1800" dirty="0" smtClean="0"/>
              <a:t>32.   </a:t>
            </a:r>
            <a:r>
              <a:rPr lang="en-US" sz="1800" dirty="0" smtClean="0"/>
              <a:t>Yard, E.E., Collins, C.L., Dick, R.W., Comstock, R.D. (2008). An Epidemiologic Comparison of High School and College Wrestling Injuries. Am J Sports Med, 36(1):57-64.  </a:t>
            </a:r>
            <a:endParaRPr lang="fa-IR" sz="1800" dirty="0" smtClean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>
                <a:hlinkClick r:id="rId2" action="ppaction://hlinksldjump"/>
              </a:rPr>
              <a:t>3</a:t>
            </a:r>
            <a:r>
              <a:rPr lang="en-US" sz="1800" dirty="0">
                <a:hlinkClick r:id="rId2" action="ppaction://hlinksldjump"/>
              </a:rPr>
              <a:t>3</a:t>
            </a:r>
            <a:r>
              <a:rPr lang="en-US" sz="1800" dirty="0" smtClean="0">
                <a:hlinkClick r:id="rId2" action="ppaction://hlinksldjump"/>
              </a:rPr>
              <a:t>. Yard</a:t>
            </a:r>
            <a:r>
              <a:rPr lang="en-US" sz="1800" dirty="0" smtClean="0">
                <a:hlinkClick r:id="rId2" action="ppaction://hlinksldjump"/>
              </a:rPr>
              <a:t>, E.E., Comstock, R.D. (2008). A comparison of pediatric freestyle and Greco-Roman </a:t>
            </a:r>
            <a:r>
              <a:rPr lang="en-US" sz="1800" dirty="0" smtClean="0">
                <a:hlinkClick r:id="rId2" action="ppaction://hlinksldjump"/>
              </a:rPr>
              <a:t>    wrestling </a:t>
            </a:r>
            <a:r>
              <a:rPr lang="en-US" sz="1800" dirty="0" smtClean="0">
                <a:hlinkClick r:id="rId2" action="ppaction://hlinksldjump"/>
              </a:rPr>
              <a:t>injuries sustained during a 2006 US national tournament. Scand J Med </a:t>
            </a:r>
            <a:r>
              <a:rPr lang="en-US" sz="1800" dirty="0" err="1" smtClean="0">
                <a:hlinkClick r:id="rId2" action="ppaction://hlinksldjump"/>
              </a:rPr>
              <a:t>Sci</a:t>
            </a:r>
            <a:r>
              <a:rPr lang="en-US" sz="1800" dirty="0" smtClean="0">
                <a:hlinkClick r:id="rId2" action="ppaction://hlinksldjump"/>
              </a:rPr>
              <a:t> Sports, 18(4):491-7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pPr marL="0" indent="0" algn="r" rtl="1">
              <a:buNone/>
            </a:pPr>
            <a:r>
              <a:rPr lang="fa-IR" sz="1800" dirty="0" smtClean="0"/>
              <a:t>33. ویکیپدیا.تاریخچه کشتی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28600"/>
            <a:ext cx="7772400" cy="640080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fa-IR" sz="2400" dirty="0" smtClean="0"/>
              <a:t>تعریف آسیب در کشتی</a:t>
            </a:r>
            <a:endParaRPr lang="en-US" sz="2400" dirty="0"/>
          </a:p>
          <a:p>
            <a:pPr marL="0" indent="0">
              <a:lnSpc>
                <a:spcPct val="150000"/>
              </a:lnSpc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en-US" sz="2400" dirty="0" smtClean="0"/>
              <a:t>Injury </a:t>
            </a:r>
            <a:r>
              <a:rPr lang="en-US" sz="2400" dirty="0"/>
              <a:t>was defined as ‘‘any action arising in a bout </a:t>
            </a:r>
            <a:r>
              <a:rPr lang="en-US" sz="2400" dirty="0" smtClean="0"/>
              <a:t>and which by </a:t>
            </a:r>
            <a:r>
              <a:rPr lang="en-US" sz="2400" dirty="0"/>
              <a:t>harming the wrestler prevents the bout from running </a:t>
            </a:r>
            <a:r>
              <a:rPr lang="en-US" sz="2400" dirty="0" smtClean="0"/>
              <a:t>its course </a:t>
            </a:r>
            <a:r>
              <a:rPr lang="en-US" sz="2400" dirty="0"/>
              <a:t>or requires medical or healthcare intervention </a:t>
            </a:r>
            <a:r>
              <a:rPr lang="en-US" sz="2400" dirty="0" smtClean="0"/>
              <a:t>while preventing </a:t>
            </a:r>
            <a:r>
              <a:rPr lang="en-US" sz="2400" dirty="0"/>
              <a:t>involvement in work, training or </a:t>
            </a:r>
            <a:r>
              <a:rPr lang="en-US" sz="2400" dirty="0" smtClean="0"/>
              <a:t>participation in </a:t>
            </a:r>
            <a:r>
              <a:rPr lang="en-US" sz="2400" dirty="0"/>
              <a:t>other bouts or in activities of daily life for at least 24 </a:t>
            </a:r>
            <a:r>
              <a:rPr lang="en-US" sz="2400" dirty="0" smtClean="0"/>
              <a:t>h afterwards(26)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18AC0-2E04-44CF-865E-83E46B239A3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0" y="-22412"/>
            <a:ext cx="1115616" cy="68804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Definition of injury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412"/>
            <a:ext cx="111561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Documents and Settings\Mostafa SHahverdi\Desktop\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4724400"/>
            <a:ext cx="3733800" cy="1733550"/>
          </a:xfrm>
          <a:prstGeom prst="round2Diag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17151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12927</TotalTime>
  <Words>3180</Words>
  <Application>Microsoft Office PowerPoint</Application>
  <PresentationFormat>On-screen Show (4:3)</PresentationFormat>
  <Paragraphs>604</Paragraphs>
  <Slides>83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کشتی فرنگی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مقایسه منطقه آسیب دیده بین کشتی گیران آزاد فرنگی در گروه سنی کودکان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prevention of injuries in wrestling  Balance training</vt:lpstr>
      <vt:lpstr>core stability training</vt:lpstr>
      <vt:lpstr>Strength training</vt:lpstr>
      <vt:lpstr>Strength training</vt:lpstr>
      <vt:lpstr>Strength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Template</dc:title>
  <dc:creator>hemmati</dc:creator>
  <cp:lastModifiedBy>user</cp:lastModifiedBy>
  <cp:revision>821</cp:revision>
  <dcterms:created xsi:type="dcterms:W3CDTF">2012-08-14T09:17:17Z</dcterms:created>
  <dcterms:modified xsi:type="dcterms:W3CDTF">2009-01-04T03:36:20Z</dcterms:modified>
</cp:coreProperties>
</file>