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2" r:id="rId1"/>
  </p:sldMasterIdLst>
  <p:sldIdLst>
    <p:sldId id="256" r:id="rId2"/>
    <p:sldId id="263" r:id="rId3"/>
    <p:sldId id="259" r:id="rId4"/>
    <p:sldId id="257" r:id="rId5"/>
    <p:sldId id="267" r:id="rId6"/>
    <p:sldId id="268" r:id="rId7"/>
    <p:sldId id="266" r:id="rId8"/>
    <p:sldId id="269" r:id="rId9"/>
    <p:sldId id="270" r:id="rId10"/>
    <p:sldId id="272" r:id="rId11"/>
    <p:sldId id="271" r:id="rId12"/>
    <p:sldId id="262" r:id="rId13"/>
    <p:sldId id="273" r:id="rId14"/>
    <p:sldId id="274" r:id="rId1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147F48F-E310-4C11-A542-C95CF992739D}" type="datetimeFigureOut">
              <a:rPr lang="fa-IR" smtClean="0"/>
              <a:t>05/27/1443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B02A1B9-9B10-4EF5-8D63-D0E3EA6CB1C9}" type="slidenum">
              <a:rPr lang="fa-IR" smtClean="0"/>
              <a:t>‹#›</a:t>
            </a:fld>
            <a:endParaRPr lang="fa-IR"/>
          </a:p>
        </p:txBody>
      </p:sp>
    </p:spTree>
    <p:extLst>
      <p:ext uri="{BB962C8B-B14F-4D97-AF65-F5344CB8AC3E}">
        <p14:creationId xmlns:p14="http://schemas.microsoft.com/office/powerpoint/2010/main" val="29705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147F48F-E310-4C11-A542-C95CF992739D}" type="datetimeFigureOut">
              <a:rPr lang="fa-IR" smtClean="0"/>
              <a:t>05/27/1443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B02A1B9-9B10-4EF5-8D63-D0E3EA6CB1C9}" type="slidenum">
              <a:rPr lang="fa-IR" smtClean="0"/>
              <a:t>‹#›</a:t>
            </a:fld>
            <a:endParaRPr lang="fa-IR"/>
          </a:p>
        </p:txBody>
      </p:sp>
    </p:spTree>
    <p:extLst>
      <p:ext uri="{BB962C8B-B14F-4D97-AF65-F5344CB8AC3E}">
        <p14:creationId xmlns:p14="http://schemas.microsoft.com/office/powerpoint/2010/main" val="421186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147F48F-E310-4C11-A542-C95CF992739D}" type="datetimeFigureOut">
              <a:rPr lang="fa-IR" smtClean="0"/>
              <a:t>05/27/1443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B02A1B9-9B10-4EF5-8D63-D0E3EA6CB1C9}" type="slidenum">
              <a:rPr lang="fa-IR" smtClean="0"/>
              <a:t>‹#›</a:t>
            </a:fld>
            <a:endParaRPr lang="fa-IR"/>
          </a:p>
        </p:txBody>
      </p:sp>
    </p:spTree>
    <p:extLst>
      <p:ext uri="{BB962C8B-B14F-4D97-AF65-F5344CB8AC3E}">
        <p14:creationId xmlns:p14="http://schemas.microsoft.com/office/powerpoint/2010/main" val="37831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147F48F-E310-4C11-A542-C95CF992739D}" type="datetimeFigureOut">
              <a:rPr lang="fa-IR" smtClean="0"/>
              <a:t>05/27/1443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B02A1B9-9B10-4EF5-8D63-D0E3EA6CB1C9}" type="slidenum">
              <a:rPr lang="fa-IR" smtClean="0"/>
              <a:t>‹#›</a:t>
            </a:fld>
            <a:endParaRPr lang="fa-IR"/>
          </a:p>
        </p:txBody>
      </p:sp>
    </p:spTree>
    <p:extLst>
      <p:ext uri="{BB962C8B-B14F-4D97-AF65-F5344CB8AC3E}">
        <p14:creationId xmlns:p14="http://schemas.microsoft.com/office/powerpoint/2010/main" val="88389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47F48F-E310-4C11-A542-C95CF992739D}" type="datetimeFigureOut">
              <a:rPr lang="fa-IR" smtClean="0"/>
              <a:t>05/27/1443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B02A1B9-9B10-4EF5-8D63-D0E3EA6CB1C9}" type="slidenum">
              <a:rPr lang="fa-IR" smtClean="0"/>
              <a:t>‹#›</a:t>
            </a:fld>
            <a:endParaRPr lang="fa-IR"/>
          </a:p>
        </p:txBody>
      </p:sp>
    </p:spTree>
    <p:extLst>
      <p:ext uri="{BB962C8B-B14F-4D97-AF65-F5344CB8AC3E}">
        <p14:creationId xmlns:p14="http://schemas.microsoft.com/office/powerpoint/2010/main" val="6733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147F48F-E310-4C11-A542-C95CF992739D}" type="datetimeFigureOut">
              <a:rPr lang="fa-IR" smtClean="0"/>
              <a:t>05/27/1443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B02A1B9-9B10-4EF5-8D63-D0E3EA6CB1C9}" type="slidenum">
              <a:rPr lang="fa-IR" smtClean="0"/>
              <a:t>‹#›</a:t>
            </a:fld>
            <a:endParaRPr lang="fa-IR"/>
          </a:p>
        </p:txBody>
      </p:sp>
    </p:spTree>
    <p:extLst>
      <p:ext uri="{BB962C8B-B14F-4D97-AF65-F5344CB8AC3E}">
        <p14:creationId xmlns:p14="http://schemas.microsoft.com/office/powerpoint/2010/main" val="203676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147F48F-E310-4C11-A542-C95CF992739D}" type="datetimeFigureOut">
              <a:rPr lang="fa-IR" smtClean="0"/>
              <a:t>05/27/1443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B02A1B9-9B10-4EF5-8D63-D0E3EA6CB1C9}" type="slidenum">
              <a:rPr lang="fa-IR" smtClean="0"/>
              <a:t>‹#›</a:t>
            </a:fld>
            <a:endParaRPr lang="fa-IR"/>
          </a:p>
        </p:txBody>
      </p:sp>
    </p:spTree>
    <p:extLst>
      <p:ext uri="{BB962C8B-B14F-4D97-AF65-F5344CB8AC3E}">
        <p14:creationId xmlns:p14="http://schemas.microsoft.com/office/powerpoint/2010/main" val="309490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147F48F-E310-4C11-A542-C95CF992739D}" type="datetimeFigureOut">
              <a:rPr lang="fa-IR" smtClean="0"/>
              <a:t>05/27/1443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B02A1B9-9B10-4EF5-8D63-D0E3EA6CB1C9}" type="slidenum">
              <a:rPr lang="fa-IR" smtClean="0"/>
              <a:t>‹#›</a:t>
            </a:fld>
            <a:endParaRPr lang="fa-IR"/>
          </a:p>
        </p:txBody>
      </p:sp>
    </p:spTree>
    <p:extLst>
      <p:ext uri="{BB962C8B-B14F-4D97-AF65-F5344CB8AC3E}">
        <p14:creationId xmlns:p14="http://schemas.microsoft.com/office/powerpoint/2010/main" val="38458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7F48F-E310-4C11-A542-C95CF992739D}" type="datetimeFigureOut">
              <a:rPr lang="fa-IR" smtClean="0"/>
              <a:t>05/27/1443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B02A1B9-9B10-4EF5-8D63-D0E3EA6CB1C9}" type="slidenum">
              <a:rPr lang="fa-IR" smtClean="0"/>
              <a:t>‹#›</a:t>
            </a:fld>
            <a:endParaRPr lang="fa-IR"/>
          </a:p>
        </p:txBody>
      </p:sp>
    </p:spTree>
    <p:extLst>
      <p:ext uri="{BB962C8B-B14F-4D97-AF65-F5344CB8AC3E}">
        <p14:creationId xmlns:p14="http://schemas.microsoft.com/office/powerpoint/2010/main" val="347674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7F48F-E310-4C11-A542-C95CF992739D}" type="datetimeFigureOut">
              <a:rPr lang="fa-IR" smtClean="0"/>
              <a:t>05/27/1443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B02A1B9-9B10-4EF5-8D63-D0E3EA6CB1C9}" type="slidenum">
              <a:rPr lang="fa-IR" smtClean="0"/>
              <a:t>‹#›</a:t>
            </a:fld>
            <a:endParaRPr lang="fa-IR"/>
          </a:p>
        </p:txBody>
      </p:sp>
    </p:spTree>
    <p:extLst>
      <p:ext uri="{BB962C8B-B14F-4D97-AF65-F5344CB8AC3E}">
        <p14:creationId xmlns:p14="http://schemas.microsoft.com/office/powerpoint/2010/main" val="34112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7F48F-E310-4C11-A542-C95CF992739D}" type="datetimeFigureOut">
              <a:rPr lang="fa-IR" smtClean="0"/>
              <a:t>05/27/1443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B02A1B9-9B10-4EF5-8D63-D0E3EA6CB1C9}" type="slidenum">
              <a:rPr lang="fa-IR" smtClean="0"/>
              <a:t>‹#›</a:t>
            </a:fld>
            <a:endParaRPr lang="fa-IR"/>
          </a:p>
        </p:txBody>
      </p:sp>
    </p:spTree>
    <p:extLst>
      <p:ext uri="{BB962C8B-B14F-4D97-AF65-F5344CB8AC3E}">
        <p14:creationId xmlns:p14="http://schemas.microsoft.com/office/powerpoint/2010/main" val="372406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147F48F-E310-4C11-A542-C95CF992739D}" type="datetimeFigureOut">
              <a:rPr lang="fa-IR" smtClean="0"/>
              <a:t>05/27/1443</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B02A1B9-9B10-4EF5-8D63-D0E3EA6CB1C9}" type="slidenum">
              <a:rPr lang="fa-IR" smtClean="0"/>
              <a:t>‹#›</a:t>
            </a:fld>
            <a:endParaRPr lang="fa-IR"/>
          </a:p>
        </p:txBody>
      </p:sp>
    </p:spTree>
    <p:extLst>
      <p:ext uri="{BB962C8B-B14F-4D97-AF65-F5344CB8AC3E}">
        <p14:creationId xmlns:p14="http://schemas.microsoft.com/office/powerpoint/2010/main" val="87578545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35616" y="1135241"/>
            <a:ext cx="9144000" cy="2387600"/>
          </a:xfrm>
        </p:spPr>
        <p:txBody>
          <a:bodyPr/>
          <a:lstStyle/>
          <a:p>
            <a:r>
              <a:rPr lang="fa-IR" dirty="0" smtClean="0">
                <a:cs typeface="B Titr" panose="00000700000000000000" pitchFamily="2" charset="-78"/>
              </a:rPr>
              <a:t>تجزیه و تحلیل </a:t>
            </a:r>
            <a:r>
              <a:rPr lang="fa-IR" dirty="0" smtClean="0">
                <a:cs typeface="B Titr" panose="00000700000000000000" pitchFamily="2" charset="-78"/>
              </a:rPr>
              <a:t>بارفیکس </a:t>
            </a:r>
            <a:r>
              <a:rPr lang="fa-IR" dirty="0" smtClean="0">
                <a:cs typeface="B Titr" panose="00000700000000000000" pitchFamily="2" charset="-78"/>
              </a:rPr>
              <a:t>دست باز</a:t>
            </a:r>
            <a:endParaRPr lang="fa-IR" dirty="0">
              <a:cs typeface="B Titr" panose="00000700000000000000" pitchFamily="2" charset="-78"/>
            </a:endParaRPr>
          </a:p>
        </p:txBody>
      </p:sp>
      <p:sp>
        <p:nvSpPr>
          <p:cNvPr id="3" name="Subtitle 2"/>
          <p:cNvSpPr>
            <a:spLocks noGrp="1"/>
          </p:cNvSpPr>
          <p:nvPr>
            <p:ph type="subTitle" idx="1"/>
          </p:nvPr>
        </p:nvSpPr>
        <p:spPr>
          <a:xfrm>
            <a:off x="1210613" y="3940936"/>
            <a:ext cx="9453093" cy="2395470"/>
          </a:xfrm>
        </p:spPr>
        <p:txBody>
          <a:bodyPr/>
          <a:lstStyle/>
          <a:p>
            <a:endParaRPr lang="fa-IR" b="1" dirty="0">
              <a:solidFill>
                <a:srgbClr val="00B050"/>
              </a:solidFill>
              <a:cs typeface="B Titr" panose="00000700000000000000" pitchFamily="2" charset="-78"/>
            </a:endParaRPr>
          </a:p>
        </p:txBody>
      </p:sp>
    </p:spTree>
    <p:extLst>
      <p:ext uri="{BB962C8B-B14F-4D97-AF65-F5344CB8AC3E}">
        <p14:creationId xmlns:p14="http://schemas.microsoft.com/office/powerpoint/2010/main" val="1209290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920" y="426720"/>
            <a:ext cx="10810240" cy="5750560"/>
          </a:xfrm>
        </p:spPr>
        <p:txBody>
          <a:bodyPr/>
          <a:lstStyle/>
          <a:p>
            <a:endParaRPr lang="fa-IR" dirty="0"/>
          </a:p>
        </p:txBody>
      </p:sp>
      <p:sp>
        <p:nvSpPr>
          <p:cNvPr id="2" name="Oval 1"/>
          <p:cNvSpPr/>
          <p:nvPr/>
        </p:nvSpPr>
        <p:spPr>
          <a:xfrm>
            <a:off x="3451538" y="1378040"/>
            <a:ext cx="4932608" cy="35545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cs typeface="B Titr" panose="00000700000000000000" pitchFamily="2" charset="-78"/>
              </a:rPr>
              <a:t>بارفیکس نمونه از اهرم نوع سوم در بدن است.</a:t>
            </a:r>
            <a:endParaRPr lang="fa-IR" sz="3600" dirty="0">
              <a:cs typeface="B Titr" panose="00000700000000000000" pitchFamily="2" charset="-78"/>
            </a:endParaRPr>
          </a:p>
        </p:txBody>
      </p:sp>
    </p:spTree>
    <p:extLst>
      <p:ext uri="{BB962C8B-B14F-4D97-AF65-F5344CB8AC3E}">
        <p14:creationId xmlns:p14="http://schemas.microsoft.com/office/powerpoint/2010/main" val="4014139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920" y="426720"/>
            <a:ext cx="10810240" cy="5750560"/>
          </a:xfrm>
        </p:spPr>
        <p:txBody>
          <a:bodyPr/>
          <a:lstStyle/>
          <a:p>
            <a:endParaRPr lang="fa-IR" dirty="0"/>
          </a:p>
        </p:txBody>
      </p:sp>
      <p:sp>
        <p:nvSpPr>
          <p:cNvPr id="2" name="Oval 1"/>
          <p:cNvSpPr/>
          <p:nvPr/>
        </p:nvSpPr>
        <p:spPr>
          <a:xfrm>
            <a:off x="3451538" y="1378040"/>
            <a:ext cx="4932608" cy="35545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cs typeface="B Titr" panose="00000700000000000000" pitchFamily="2" charset="-78"/>
              </a:rPr>
              <a:t>بارفیکس در سطح ساجیتال اتفاق میفتد.</a:t>
            </a:r>
            <a:endParaRPr lang="fa-IR" sz="3600" dirty="0">
              <a:cs typeface="B Titr" panose="00000700000000000000" pitchFamily="2" charset="-78"/>
            </a:endParaRPr>
          </a:p>
        </p:txBody>
      </p:sp>
    </p:spTree>
    <p:extLst>
      <p:ext uri="{BB962C8B-B14F-4D97-AF65-F5344CB8AC3E}">
        <p14:creationId xmlns:p14="http://schemas.microsoft.com/office/powerpoint/2010/main" val="3445871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77554408"/>
              </p:ext>
            </p:extLst>
          </p:nvPr>
        </p:nvGraphicFramePr>
        <p:xfrm>
          <a:off x="4062165" y="1744228"/>
          <a:ext cx="4064404" cy="4494726"/>
        </p:xfrm>
        <a:graphic>
          <a:graphicData uri="http://schemas.openxmlformats.org/drawingml/2006/table">
            <a:tbl>
              <a:tblPr rtl="1" firstRow="1" bandRow="1">
                <a:tableStyleId>{5C22544A-7EE6-4342-B048-85BDC9FD1C3A}</a:tableStyleId>
              </a:tblPr>
              <a:tblGrid>
                <a:gridCol w="1596980"/>
                <a:gridCol w="2467424"/>
              </a:tblGrid>
              <a:tr h="1498242">
                <a:tc>
                  <a:txBody>
                    <a:bodyPr/>
                    <a:lstStyle/>
                    <a:p>
                      <a:pPr algn="ctr" rtl="1"/>
                      <a:r>
                        <a:rPr kumimoji="0" lang="fa-IR" sz="2000" b="1" i="0" u="none" strike="noStrike" kern="1200" cap="none" spc="0" normalizeH="0" baseline="0" dirty="0" smtClean="0">
                          <a:ln>
                            <a:noFill/>
                          </a:ln>
                          <a:solidFill>
                            <a:schemeClr val="bg1"/>
                          </a:solidFill>
                          <a:effectLst/>
                          <a:uLnTx/>
                          <a:uFillTx/>
                          <a:latin typeface="+mn-lt"/>
                          <a:ea typeface="+mn-ea"/>
                          <a:cs typeface="B Nazanin" panose="00000400000000000000" pitchFamily="2" charset="-78"/>
                        </a:rPr>
                        <a:t>فاز اول: حرکت به‌طرف بالا </a:t>
                      </a:r>
                      <a:endParaRPr kumimoji="0" lang="fa-IR" sz="2000" b="1" i="0" u="none" strike="noStrike" kern="1200" cap="none" spc="0" normalizeH="0" baseline="0" dirty="0">
                        <a:ln>
                          <a:noFill/>
                        </a:ln>
                        <a:solidFill>
                          <a:schemeClr val="bg1"/>
                        </a:solidFill>
                        <a:effectLst/>
                        <a:uLnTx/>
                        <a:uFillTx/>
                        <a:latin typeface="+mn-lt"/>
                        <a:ea typeface="+mn-ea"/>
                        <a:cs typeface="B Nazanin" panose="00000400000000000000" pitchFamily="2" charset="-78"/>
                      </a:endParaRPr>
                    </a:p>
                  </a:txBody>
                  <a:tcPr/>
                </a:tc>
                <a:tc>
                  <a:txBody>
                    <a:bodyPr/>
                    <a:lstStyle/>
                    <a:p>
                      <a:pPr algn="ctr" rtl="1"/>
                      <a:r>
                        <a:rPr lang="fa-IR" b="1" dirty="0" smtClean="0">
                          <a:cs typeface="B Nazanin" panose="00000400000000000000" pitchFamily="2" charset="-78"/>
                        </a:rPr>
                        <a:t>زاویه</a:t>
                      </a:r>
                      <a:endParaRPr lang="fa-IR" b="1" dirty="0">
                        <a:cs typeface="B Nazanin" panose="00000400000000000000" pitchFamily="2" charset="-78"/>
                      </a:endParaRPr>
                    </a:p>
                  </a:txBody>
                  <a:tcPr/>
                </a:tc>
              </a:tr>
              <a:tr h="1498242">
                <a:tc>
                  <a:txBody>
                    <a:bodyPr/>
                    <a:lstStyle/>
                    <a:p>
                      <a:pPr algn="ctr" rtl="1"/>
                      <a:r>
                        <a:rPr kumimoji="0" lang="fa-IR" sz="2000" b="1" i="0" u="none" strike="noStrike" kern="1200" cap="none" spc="0" normalizeH="0" baseline="0" noProof="0" dirty="0" smtClean="0">
                          <a:ln>
                            <a:noFill/>
                          </a:ln>
                          <a:solidFill>
                            <a:schemeClr val="tx1"/>
                          </a:solidFill>
                          <a:effectLst/>
                          <a:uLnTx/>
                          <a:uFillTx/>
                          <a:latin typeface="+mn-lt"/>
                          <a:ea typeface="+mn-ea"/>
                          <a:cs typeface="B Nazanin" panose="00000400000000000000" pitchFamily="2" charset="-78"/>
                        </a:rPr>
                        <a:t>خم شدن آرنج</a:t>
                      </a:r>
                      <a:endParaRPr lang="fa-IR" b="1" dirty="0">
                        <a:solidFill>
                          <a:schemeClr val="tx1"/>
                        </a:solidFill>
                        <a:cs typeface="B Nazanin" panose="00000400000000000000" pitchFamily="2" charset="-78"/>
                      </a:endParaRPr>
                    </a:p>
                  </a:txBody>
                  <a:tcPr/>
                </a:tc>
                <a:tc>
                  <a:txBody>
                    <a:bodyPr/>
                    <a:lstStyle/>
                    <a:p>
                      <a:pPr algn="ctr" rtl="1"/>
                      <a:r>
                        <a:rPr lang="fa-IR" b="1" dirty="0" smtClean="0">
                          <a:cs typeface="B Nazanin" panose="00000400000000000000" pitchFamily="2" charset="-78"/>
                        </a:rPr>
                        <a:t>145 درجه</a:t>
                      </a:r>
                      <a:endParaRPr lang="fa-IR" b="1" dirty="0">
                        <a:cs typeface="B Nazanin" panose="00000400000000000000" pitchFamily="2" charset="-78"/>
                      </a:endParaRPr>
                    </a:p>
                  </a:txBody>
                  <a:tcPr/>
                </a:tc>
              </a:tr>
              <a:tr h="1498242">
                <a:tc>
                  <a:txBody>
                    <a:bodyPr/>
                    <a:lstStyle/>
                    <a:p>
                      <a:pPr algn="ctr" rtl="1"/>
                      <a:r>
                        <a:rPr lang="fa-IR" b="1" dirty="0" smtClean="0">
                          <a:cs typeface="B Nazanin" panose="00000400000000000000" pitchFamily="2" charset="-78"/>
                        </a:rPr>
                        <a:t>نزدیک</a:t>
                      </a:r>
                      <a:r>
                        <a:rPr lang="fa-IR" b="1" baseline="0" dirty="0" smtClean="0">
                          <a:cs typeface="B Nazanin" panose="00000400000000000000" pitchFamily="2" charset="-78"/>
                        </a:rPr>
                        <a:t> کردن آرنج</a:t>
                      </a:r>
                      <a:endParaRPr lang="fa-IR" b="1" dirty="0">
                        <a:cs typeface="B Nazanin" panose="00000400000000000000" pitchFamily="2" charset="-78"/>
                      </a:endParaRPr>
                    </a:p>
                  </a:txBody>
                  <a:tcPr/>
                </a:tc>
                <a:tc>
                  <a:txBody>
                    <a:bodyPr/>
                    <a:lstStyle/>
                    <a:p>
                      <a:pPr algn="ctr" rtl="1"/>
                      <a:endParaRPr lang="fa-IR" b="1" dirty="0" smtClean="0">
                        <a:cs typeface="B Nazanin" panose="00000400000000000000" pitchFamily="2" charset="-78"/>
                      </a:endParaRPr>
                    </a:p>
                    <a:p>
                      <a:pPr algn="ctr" rtl="1"/>
                      <a:r>
                        <a:rPr lang="fa-IR" b="1" dirty="0" smtClean="0">
                          <a:cs typeface="B Nazanin" panose="00000400000000000000" pitchFamily="2" charset="-78"/>
                        </a:rPr>
                        <a:t>برگشت</a:t>
                      </a:r>
                      <a:r>
                        <a:rPr lang="fa-IR" b="1" baseline="0" dirty="0" smtClean="0">
                          <a:cs typeface="B Nazanin" panose="00000400000000000000" pitchFamily="2" charset="-78"/>
                        </a:rPr>
                        <a:t> از وضعیت دورشدن شانه</a:t>
                      </a:r>
                      <a:endParaRPr lang="fa-IR" b="1" dirty="0">
                        <a:cs typeface="B Nazanin" panose="00000400000000000000" pitchFamily="2" charset="-78"/>
                      </a:endParaRPr>
                    </a:p>
                  </a:txBody>
                  <a:tcPr/>
                </a:tc>
              </a:tr>
            </a:tbl>
          </a:graphicData>
        </a:graphic>
      </p:graphicFrame>
      <p:sp>
        <p:nvSpPr>
          <p:cNvPr id="4" name="TextBox 3"/>
          <p:cNvSpPr txBox="1"/>
          <p:nvPr/>
        </p:nvSpPr>
        <p:spPr>
          <a:xfrm>
            <a:off x="115910" y="708338"/>
            <a:ext cx="8113690" cy="707886"/>
          </a:xfrm>
          <a:prstGeom prst="rect">
            <a:avLst/>
          </a:prstGeom>
          <a:noFill/>
        </p:spPr>
        <p:txBody>
          <a:bodyPr wrap="square" rtlCol="1">
            <a:spAutoFit/>
          </a:bodyPr>
          <a:lstStyle/>
          <a:p>
            <a:r>
              <a:rPr lang="fa-IR" sz="4000" b="1" dirty="0">
                <a:solidFill>
                  <a:srgbClr val="00B0F0"/>
                </a:solidFill>
                <a:cs typeface="B Nazanin" pitchFamily="2" charset="-78"/>
              </a:rPr>
              <a:t> تجزیه تحلیل بیومکانیکی</a:t>
            </a:r>
            <a:endParaRPr lang="fa-IR" sz="4000" dirty="0"/>
          </a:p>
        </p:txBody>
      </p:sp>
    </p:spTree>
    <p:extLst>
      <p:ext uri="{BB962C8B-B14F-4D97-AF65-F5344CB8AC3E}">
        <p14:creationId xmlns:p14="http://schemas.microsoft.com/office/powerpoint/2010/main" val="3480078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88712883"/>
              </p:ext>
            </p:extLst>
          </p:nvPr>
        </p:nvGraphicFramePr>
        <p:xfrm>
          <a:off x="3688679" y="1748524"/>
          <a:ext cx="4811378" cy="4700787"/>
        </p:xfrm>
        <a:graphic>
          <a:graphicData uri="http://schemas.openxmlformats.org/drawingml/2006/table">
            <a:tbl>
              <a:tblPr rtl="1" firstRow="1" bandRow="1">
                <a:tableStyleId>{5C22544A-7EE6-4342-B048-85BDC9FD1C3A}</a:tableStyleId>
              </a:tblPr>
              <a:tblGrid>
                <a:gridCol w="2405689"/>
                <a:gridCol w="2405689"/>
              </a:tblGrid>
              <a:tr h="1566929">
                <a:tc>
                  <a:txBody>
                    <a:bodyPr/>
                    <a:lstStyle/>
                    <a:p>
                      <a:pPr rtl="1"/>
                      <a:r>
                        <a:rPr lang="fa-IR" sz="2400" b="1" dirty="0" smtClean="0">
                          <a:solidFill>
                            <a:schemeClr val="bg1"/>
                          </a:solidFill>
                          <a:cs typeface="B Nazanin" panose="00000400000000000000" pitchFamily="2" charset="-78"/>
                        </a:rPr>
                        <a:t>فاز دوم: </a:t>
                      </a:r>
                    </a:p>
                    <a:p>
                      <a:pPr rtl="1"/>
                      <a:r>
                        <a:rPr lang="fa-IR" sz="2400" dirty="0" smtClean="0">
                          <a:cs typeface="B Nazanin" panose="00000400000000000000" pitchFamily="2" charset="-78"/>
                        </a:rPr>
                        <a:t>حرکت به‌طرف پایین</a:t>
                      </a:r>
                      <a:endParaRPr lang="fa-IR" sz="2400" dirty="0">
                        <a:cs typeface="B Nazanin" panose="00000400000000000000" pitchFamily="2" charset="-78"/>
                      </a:endParaRPr>
                    </a:p>
                  </a:txBody>
                  <a:tcPr/>
                </a:tc>
                <a:tc>
                  <a:txBody>
                    <a:bodyPr/>
                    <a:lstStyle/>
                    <a:p>
                      <a:pPr rtl="1"/>
                      <a:r>
                        <a:rPr lang="fa-IR" sz="2000" dirty="0" smtClean="0">
                          <a:cs typeface="B Nazanin" panose="00000400000000000000" pitchFamily="2" charset="-78"/>
                        </a:rPr>
                        <a:t>زاویه</a:t>
                      </a:r>
                      <a:endParaRPr lang="fa-IR" sz="2000" dirty="0">
                        <a:cs typeface="B Nazanin" panose="00000400000000000000" pitchFamily="2" charset="-78"/>
                      </a:endParaRPr>
                    </a:p>
                  </a:txBody>
                  <a:tcPr/>
                </a:tc>
              </a:tr>
              <a:tr h="1566929">
                <a:tc>
                  <a:txBody>
                    <a:bodyPr/>
                    <a:lstStyle/>
                    <a:p>
                      <a:pPr rtl="1"/>
                      <a:r>
                        <a:rPr kumimoji="0" lang="fa-IR" sz="2000" b="1" i="0" u="none" strike="noStrike" kern="1200" cap="none" spc="0" normalizeH="0" baseline="0" noProof="0" dirty="0" smtClean="0">
                          <a:ln>
                            <a:noFill/>
                          </a:ln>
                          <a:solidFill>
                            <a:schemeClr val="tx1"/>
                          </a:solidFill>
                          <a:effectLst/>
                          <a:uLnTx/>
                          <a:uFillTx/>
                          <a:latin typeface="+mn-lt"/>
                          <a:ea typeface="+mn-ea"/>
                          <a:cs typeface="B Nazanin" panose="00000400000000000000" pitchFamily="2" charset="-78"/>
                        </a:rPr>
                        <a:t>بازشدن آرنج</a:t>
                      </a:r>
                      <a:endParaRPr lang="fa-IR" b="1" dirty="0">
                        <a:solidFill>
                          <a:schemeClr val="tx1"/>
                        </a:solidFill>
                        <a:cs typeface="B Nazanin" panose="00000400000000000000" pitchFamily="2" charset="-78"/>
                      </a:endParaRPr>
                    </a:p>
                  </a:txBody>
                  <a:tcPr/>
                </a:tc>
                <a:tc>
                  <a:txBody>
                    <a:bodyPr/>
                    <a:lstStyle/>
                    <a:p>
                      <a:pPr rtl="1"/>
                      <a:r>
                        <a:rPr lang="fa-IR" b="1" dirty="0" smtClean="0">
                          <a:cs typeface="B Nazanin" panose="00000400000000000000" pitchFamily="2" charset="-78"/>
                        </a:rPr>
                        <a:t>صفر درجه</a:t>
                      </a:r>
                      <a:endParaRPr lang="fa-IR" b="1" dirty="0">
                        <a:cs typeface="B Nazanin" panose="00000400000000000000" pitchFamily="2" charset="-78"/>
                      </a:endParaRPr>
                    </a:p>
                  </a:txBody>
                  <a:tcPr/>
                </a:tc>
              </a:tr>
              <a:tr h="1566929">
                <a:tc>
                  <a:txBody>
                    <a:bodyPr/>
                    <a:lstStyle/>
                    <a:p>
                      <a:pPr rtl="1"/>
                      <a:r>
                        <a:rPr lang="fa-IR" b="1" dirty="0" smtClean="0">
                          <a:cs typeface="B Nazanin" panose="00000400000000000000" pitchFamily="2" charset="-78"/>
                        </a:rPr>
                        <a:t>دورشدن شانه</a:t>
                      </a:r>
                      <a:endParaRPr lang="fa-IR" b="1" dirty="0">
                        <a:cs typeface="B Nazanin" panose="00000400000000000000" pitchFamily="2" charset="-78"/>
                      </a:endParaRPr>
                    </a:p>
                  </a:txBody>
                  <a:tcPr/>
                </a:tc>
                <a:tc>
                  <a:txBody>
                    <a:bodyPr/>
                    <a:lstStyle/>
                    <a:p>
                      <a:pPr rtl="1"/>
                      <a:r>
                        <a:rPr lang="fa-IR" b="1" dirty="0" smtClean="0">
                          <a:cs typeface="B Nazanin" panose="00000400000000000000" pitchFamily="2" charset="-78"/>
                        </a:rPr>
                        <a:t>180</a:t>
                      </a:r>
                      <a:r>
                        <a:rPr lang="fa-IR" b="1" baseline="0" dirty="0" smtClean="0">
                          <a:cs typeface="B Nazanin" panose="00000400000000000000" pitchFamily="2" charset="-78"/>
                        </a:rPr>
                        <a:t> درجه</a:t>
                      </a:r>
                      <a:endParaRPr lang="fa-IR" b="1" dirty="0">
                        <a:cs typeface="B Nazanin" panose="00000400000000000000" pitchFamily="2" charset="-78"/>
                      </a:endParaRPr>
                    </a:p>
                  </a:txBody>
                  <a:tcPr/>
                </a:tc>
              </a:tr>
            </a:tbl>
          </a:graphicData>
        </a:graphic>
      </p:graphicFrame>
      <p:sp>
        <p:nvSpPr>
          <p:cNvPr id="4" name="TextBox 3"/>
          <p:cNvSpPr txBox="1"/>
          <p:nvPr/>
        </p:nvSpPr>
        <p:spPr>
          <a:xfrm>
            <a:off x="1532586" y="643944"/>
            <a:ext cx="8345510" cy="984885"/>
          </a:xfrm>
          <a:prstGeom prst="rect">
            <a:avLst/>
          </a:prstGeom>
          <a:noFill/>
        </p:spPr>
        <p:txBody>
          <a:bodyPr wrap="square" rtlCol="1">
            <a:spAutoFit/>
          </a:bodyPr>
          <a:lstStyle/>
          <a:p>
            <a:pPr algn="ctr"/>
            <a:r>
              <a:rPr lang="fa-IR" sz="4000" b="1" dirty="0">
                <a:solidFill>
                  <a:srgbClr val="00B0F0"/>
                </a:solidFill>
                <a:cs typeface="B Nazanin" pitchFamily="2" charset="-78"/>
              </a:rPr>
              <a:t> تجزیه تحلیل بیومکانیکی</a:t>
            </a:r>
            <a:endParaRPr lang="fa-IR" sz="4000" dirty="0"/>
          </a:p>
          <a:p>
            <a:endParaRPr lang="fa-IR" dirty="0"/>
          </a:p>
        </p:txBody>
      </p:sp>
    </p:spTree>
    <p:extLst>
      <p:ext uri="{BB962C8B-B14F-4D97-AF65-F5344CB8AC3E}">
        <p14:creationId xmlns:p14="http://schemas.microsoft.com/office/powerpoint/2010/main" val="3862458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993" b="5109"/>
          <a:stretch/>
        </p:blipFill>
        <p:spPr bwMode="auto">
          <a:xfrm>
            <a:off x="837126" y="0"/>
            <a:ext cx="10380372" cy="683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582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66" y="334851"/>
            <a:ext cx="11449319" cy="6284889"/>
          </a:xfrm>
        </p:spPr>
        <p:txBody>
          <a:bodyPr/>
          <a:lstStyle/>
          <a:p>
            <a:pPr marL="0" indent="0" algn="ctr">
              <a:buNone/>
            </a:pPr>
            <a:r>
              <a:rPr lang="fa-IR" b="1" dirty="0" smtClean="0"/>
              <a:t>تفاوت بارفیکس دست باز با بارفیکس </a:t>
            </a:r>
            <a:r>
              <a:rPr lang="fa-IR" b="1" dirty="0"/>
              <a:t>دست جمع</a:t>
            </a:r>
            <a:endParaRPr lang="en-US" dirty="0"/>
          </a:p>
          <a:p>
            <a:pPr marL="0" indent="0">
              <a:buNone/>
            </a:pPr>
            <a:r>
              <a:rPr lang="fa-IR" dirty="0" smtClean="0">
                <a:cs typeface="B Nazanin" panose="00000400000000000000" pitchFamily="2" charset="-78"/>
              </a:rPr>
              <a:t>گرفتن میله به صورتی که کف دست ها رو به سمت خود فرد قرارداشته باشد و دست ها نزدیک به هم باشند، موجب اجرای حرکت از طریق انجام بازشدن شانه (اکستنشن) به جای نزدیک کردن شانه (ادداکشن) می شود. این نحوه گرفتن دست ها موجب درگیری بیشتر عضله دوسربازویی طی حرکت می شود. در بارفیکس دست باز، حرکت نزدیک شدن شانه(ادداکشن) رخ می دهد و در درگیری دوسربازویی کمتر است.</a:t>
            </a:r>
            <a:endParaRPr lang="en-US" dirty="0">
              <a:cs typeface="B Nazanin" panose="00000400000000000000" pitchFamily="2" charset="-78"/>
            </a:endParaRPr>
          </a:p>
          <a:p>
            <a:endParaRPr lang="fa-IR" dirty="0"/>
          </a:p>
        </p:txBody>
      </p:sp>
      <p:pic>
        <p:nvPicPr>
          <p:cNvPr id="4" name="Picture 3" descr="C:\Users\abolfazl\Desktop\باری.png"/>
          <p:cNvPicPr/>
          <p:nvPr/>
        </p:nvPicPr>
        <p:blipFill>
          <a:blip r:embed="rId2">
            <a:extLst>
              <a:ext uri="{28A0092B-C50C-407E-A947-70E740481C1C}">
                <a14:useLocalDpi xmlns:a14="http://schemas.microsoft.com/office/drawing/2010/main" val="0"/>
              </a:ext>
            </a:extLst>
          </a:blip>
          <a:srcRect/>
          <a:stretch>
            <a:fillRect/>
          </a:stretch>
        </p:blipFill>
        <p:spPr bwMode="auto">
          <a:xfrm>
            <a:off x="2045327" y="2665925"/>
            <a:ext cx="2116317" cy="3979571"/>
          </a:xfrm>
          <a:prstGeom prst="rect">
            <a:avLst/>
          </a:prstGeom>
          <a:noFill/>
          <a:ln>
            <a:noFill/>
          </a:ln>
        </p:spPr>
      </p:pic>
      <p:pic>
        <p:nvPicPr>
          <p:cNvPr id="1026" name="Picture 2" descr="علم ورزش | فواید بارفیکس و آموزش صحیح حرکت بارفیکس چگونه اس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424" y="3309869"/>
            <a:ext cx="4912323" cy="269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570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920" y="426719"/>
            <a:ext cx="10986824" cy="6051353"/>
          </a:xfrm>
        </p:spPr>
        <p:txBody>
          <a:bodyPr>
            <a:normAutofit/>
          </a:bodyPr>
          <a:lstStyle/>
          <a:p>
            <a:pPr marL="0" indent="0" algn="ctr">
              <a:buNone/>
            </a:pPr>
            <a:r>
              <a:rPr lang="fa-IR" b="1" dirty="0"/>
              <a:t>تجزیه‌وتحلیل </a:t>
            </a:r>
            <a:r>
              <a:rPr lang="fa-IR" b="1" dirty="0" smtClean="0"/>
              <a:t>حرکت بارفیکس</a:t>
            </a:r>
          </a:p>
          <a:p>
            <a:pPr marL="0" indent="0">
              <a:buNone/>
            </a:pPr>
            <a:endParaRPr lang="fa-IR" sz="2000" b="1" dirty="0" smtClean="0">
              <a:solidFill>
                <a:srgbClr val="FF0000"/>
              </a:solidFill>
              <a:cs typeface="B Nazanin" panose="00000400000000000000" pitchFamily="2" charset="-78"/>
            </a:endParaRPr>
          </a:p>
          <a:p>
            <a:pPr marL="0" indent="0">
              <a:buNone/>
            </a:pPr>
            <a:r>
              <a:rPr lang="fa-IR" sz="2000" b="1" dirty="0" smtClean="0">
                <a:solidFill>
                  <a:srgbClr val="FF0000"/>
                </a:solidFill>
                <a:cs typeface="B Nazanin" panose="00000400000000000000" pitchFamily="2" charset="-78"/>
              </a:rPr>
              <a:t>فاز اول: </a:t>
            </a:r>
            <a:r>
              <a:rPr lang="fa-IR" sz="2000" b="1" dirty="0" smtClean="0">
                <a:cs typeface="B Nazanin" panose="00000400000000000000" pitchFamily="2" charset="-78"/>
              </a:rPr>
              <a:t>حرکت </a:t>
            </a:r>
            <a:r>
              <a:rPr lang="fa-IR" sz="2000" b="1" dirty="0">
                <a:cs typeface="B Nazanin" panose="00000400000000000000" pitchFamily="2" charset="-78"/>
              </a:rPr>
              <a:t>به‌طرف بالا </a:t>
            </a:r>
            <a:r>
              <a:rPr lang="fa-IR" sz="2000" b="1" dirty="0" smtClean="0">
                <a:cs typeface="B Nazanin" panose="00000400000000000000" pitchFamily="2" charset="-78"/>
              </a:rPr>
              <a:t>(</a:t>
            </a:r>
            <a:r>
              <a:rPr lang="fa-IR" sz="2000" b="1" dirty="0">
                <a:cs typeface="B Nazanin" panose="00000400000000000000" pitchFamily="2" charset="-78"/>
              </a:rPr>
              <a:t>مرحله انقباض </a:t>
            </a:r>
            <a:r>
              <a:rPr lang="fa-IR" sz="2000" b="1" dirty="0">
                <a:solidFill>
                  <a:srgbClr val="00B050"/>
                </a:solidFill>
                <a:cs typeface="B Nazanin" panose="00000400000000000000" pitchFamily="2" charset="-78"/>
              </a:rPr>
              <a:t>درون‌گرایی</a:t>
            </a:r>
            <a:r>
              <a:rPr lang="fa-IR" sz="2000" b="1" dirty="0">
                <a:cs typeface="B Nazanin" panose="00000400000000000000" pitchFamily="2" charset="-78"/>
              </a:rPr>
              <a:t>) </a:t>
            </a:r>
            <a:endParaRPr lang="fa-IR" sz="2000" b="1" dirty="0" smtClean="0">
              <a:cs typeface="B Nazanin" panose="00000400000000000000" pitchFamily="2" charset="-78"/>
            </a:endParaRPr>
          </a:p>
          <a:p>
            <a:pPr marL="0" indent="0">
              <a:buNone/>
            </a:pPr>
            <a:r>
              <a:rPr lang="fa-IR" sz="2000" b="1" dirty="0" smtClean="0">
                <a:solidFill>
                  <a:srgbClr val="FF0000"/>
                </a:solidFill>
                <a:cs typeface="B Nazanin" panose="00000400000000000000" pitchFamily="2" charset="-78"/>
              </a:rPr>
              <a:t>فاز دوم: </a:t>
            </a:r>
            <a:r>
              <a:rPr lang="fa-IR" sz="2000" b="1" dirty="0">
                <a:cs typeface="B Nazanin" panose="00000400000000000000" pitchFamily="2" charset="-78"/>
              </a:rPr>
              <a:t>حرکت برگشت به وضعیت شروع (مرحله انقباض </a:t>
            </a:r>
            <a:r>
              <a:rPr lang="fa-IR" sz="2000" b="1" dirty="0">
                <a:solidFill>
                  <a:srgbClr val="00B050"/>
                </a:solidFill>
                <a:cs typeface="B Nazanin" panose="00000400000000000000" pitchFamily="2" charset="-78"/>
              </a:rPr>
              <a:t>برون‌گرایی</a:t>
            </a:r>
            <a:r>
              <a:rPr lang="fa-IR" sz="2000" b="1" dirty="0" smtClean="0">
                <a:cs typeface="B Nazanin" panose="00000400000000000000" pitchFamily="2" charset="-78"/>
              </a:rPr>
              <a:t>).</a:t>
            </a:r>
          </a:p>
          <a:p>
            <a:pPr marL="0" indent="0">
              <a:buNone/>
            </a:pPr>
            <a:endParaRPr lang="en-US" dirty="0"/>
          </a:p>
          <a:p>
            <a:endParaRPr lang="fa-IR" dirty="0"/>
          </a:p>
        </p:txBody>
      </p:sp>
      <p:pic>
        <p:nvPicPr>
          <p:cNvPr id="4" name="Content Placeholder 3"/>
          <p:cNvPicPr>
            <a:picLocks/>
          </p:cNvPicPr>
          <p:nvPr/>
        </p:nvPicPr>
        <p:blipFill rotWithShape="1">
          <a:blip r:embed="rId2"/>
          <a:srcRect l="52041" t="17030" r="17050" b="4743"/>
          <a:stretch/>
        </p:blipFill>
        <p:spPr bwMode="auto">
          <a:xfrm>
            <a:off x="5743977" y="2202286"/>
            <a:ext cx="3812146" cy="4275786"/>
          </a:xfrm>
          <a:prstGeom prst="rect">
            <a:avLst/>
          </a:prstGeom>
          <a:ln>
            <a:noFill/>
          </a:ln>
          <a:extLst>
            <a:ext uri="{53640926-AAD7-44D8-BBD7-CCE9431645EC}">
              <a14:shadowObscured xmlns:a14="http://schemas.microsoft.com/office/drawing/2010/main"/>
            </a:ext>
          </a:extLst>
        </p:spPr>
      </p:pic>
      <p:pic>
        <p:nvPicPr>
          <p:cNvPr id="5" name="Content Placeholder 3"/>
          <p:cNvPicPr>
            <a:picLocks/>
          </p:cNvPicPr>
          <p:nvPr/>
        </p:nvPicPr>
        <p:blipFill rotWithShape="1">
          <a:blip r:embed="rId2"/>
          <a:srcRect l="19270" t="17029" r="50273" b="6101"/>
          <a:stretch/>
        </p:blipFill>
        <p:spPr bwMode="auto">
          <a:xfrm>
            <a:off x="1493949" y="2202286"/>
            <a:ext cx="3786389" cy="42757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2307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44866363"/>
              </p:ext>
            </p:extLst>
          </p:nvPr>
        </p:nvGraphicFramePr>
        <p:xfrm>
          <a:off x="2009105" y="888642"/>
          <a:ext cx="9221272" cy="4018209"/>
        </p:xfrm>
        <a:graphic>
          <a:graphicData uri="http://schemas.openxmlformats.org/drawingml/2006/table">
            <a:tbl>
              <a:tblPr rtl="1" firstRow="1" firstCol="1" bandRow="1">
                <a:tableStyleId>{5C22544A-7EE6-4342-B048-85BDC9FD1C3A}</a:tableStyleId>
              </a:tblPr>
              <a:tblGrid>
                <a:gridCol w="1107583"/>
                <a:gridCol w="2487491"/>
                <a:gridCol w="5626198"/>
              </a:tblGrid>
              <a:tr h="527884">
                <a:tc rowSpan="4">
                  <a:txBody>
                    <a:bodyPr/>
                    <a:lstStyle/>
                    <a:p>
                      <a:pPr algn="r" rtl="1">
                        <a:lnSpc>
                          <a:spcPct val="107000"/>
                        </a:lnSpc>
                        <a:spcAft>
                          <a:spcPts val="0"/>
                        </a:spcAft>
                      </a:pPr>
                      <a:endParaRPr lang="fa-IR" sz="2800" b="1"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2800" b="1"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2800" b="1"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2800" b="1"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r>
                        <a:rPr lang="fa-IR" sz="2800" b="1" dirty="0" smtClean="0">
                          <a:effectLst/>
                          <a:latin typeface="Calibri" panose="020F0502020204030204" pitchFamily="34" charset="0"/>
                          <a:ea typeface="Calibri" panose="020F0502020204030204" pitchFamily="34" charset="0"/>
                          <a:cs typeface="B Nazanin" panose="00000400000000000000" pitchFamily="2" charset="-78"/>
                        </a:rPr>
                        <a:t>فاز اول: بالارفتن</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آنالیز حرکت</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a:effectLst/>
                          <a:cs typeface="B Nazanin" panose="00000400000000000000" pitchFamily="2" charset="-78"/>
                        </a:rPr>
                        <a:t>مفصل 1</a:t>
                      </a:r>
                      <a:endParaRPr lang="en-US" sz="16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527884">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مفاصل</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آرنج</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1738948">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حرکت مفصل</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dirty="0" smtClean="0">
                          <a:effectLst/>
                          <a:cs typeface="B Nazanin" panose="00000400000000000000" pitchFamily="2" charset="-78"/>
                        </a:rPr>
                        <a:t>خم </a:t>
                      </a:r>
                      <a:r>
                        <a:rPr lang="fa-IR" sz="2000" b="1" dirty="0">
                          <a:effectLst/>
                          <a:cs typeface="B Nazanin" panose="00000400000000000000" pitchFamily="2" charset="-78"/>
                        </a:rPr>
                        <a:t>کردن</a:t>
                      </a:r>
                      <a:endParaRPr lang="en-US" sz="1600" b="1" dirty="0">
                        <a:effectLst/>
                        <a:cs typeface="B Nazanin" panose="00000400000000000000" pitchFamily="2" charset="-78"/>
                      </a:endParaRPr>
                    </a:p>
                    <a:p>
                      <a:pPr algn="r" rtl="1">
                        <a:lnSpc>
                          <a:spcPct val="107000"/>
                        </a:lnSpc>
                        <a:spcAft>
                          <a:spcPts val="0"/>
                        </a:spcAft>
                      </a:pPr>
                      <a:endParaRPr lang="fa-IR" sz="2000" b="1" dirty="0" smtClean="0">
                        <a:effectLst/>
                        <a:cs typeface="B Nazanin" panose="00000400000000000000" pitchFamily="2" charset="-78"/>
                      </a:endParaRPr>
                    </a:p>
                  </a:txBody>
                  <a:tcPr marL="68580" marR="68580" marT="0" marB="0"/>
                </a:tc>
              </a:tr>
              <a:tr h="1223493">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عضلات حرکت دهنده</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lvl="0" indent="0" algn="r" defTabSz="914400" rtl="1" eaLnBrk="1" fontAlgn="auto" latinLnBrk="0" hangingPunct="1">
                        <a:lnSpc>
                          <a:spcPct val="107000"/>
                        </a:lnSpc>
                        <a:spcBef>
                          <a:spcPts val="0"/>
                        </a:spcBef>
                        <a:spcAft>
                          <a:spcPts val="0"/>
                        </a:spcAft>
                        <a:buClrTx/>
                        <a:buSzTx/>
                        <a:buFontTx/>
                        <a:buNone/>
                        <a:tabLst/>
                        <a:defRPr/>
                      </a:pPr>
                      <a:r>
                        <a:rPr lang="fa-IR" sz="2000" b="1" dirty="0" smtClean="0">
                          <a:effectLst/>
                          <a:cs typeface="B Nazanin" panose="00000400000000000000" pitchFamily="2" charset="-78"/>
                        </a:rPr>
                        <a:t>دوسربازویی</a:t>
                      </a:r>
                      <a:r>
                        <a:rPr lang="fa-IR" sz="2000" b="1" dirty="0">
                          <a:effectLst/>
                          <a:cs typeface="B Nazanin" panose="00000400000000000000" pitchFamily="2" charset="-78"/>
                        </a:rPr>
                        <a:t>، بازویی قدامی و بازویی </a:t>
                      </a:r>
                      <a:r>
                        <a:rPr lang="fa-IR" sz="2000" b="1" dirty="0" smtClean="0">
                          <a:effectLst/>
                          <a:cs typeface="B Nazanin" panose="00000400000000000000" pitchFamily="2" charset="-78"/>
                        </a:rPr>
                        <a:t>زنداعلایی </a:t>
                      </a:r>
                      <a:r>
                        <a:rPr lang="fa-IR" sz="2000" b="1" kern="1200" dirty="0" smtClean="0">
                          <a:solidFill>
                            <a:schemeClr val="dk1"/>
                          </a:solidFill>
                          <a:effectLst/>
                          <a:latin typeface="+mn-lt"/>
                          <a:ea typeface="+mn-ea"/>
                          <a:cs typeface="B Nazanin" panose="00000400000000000000" pitchFamily="2" charset="-78"/>
                        </a:rPr>
                        <a:t>به‌طور درون‌گرایی منقبض می‌شوند</a:t>
                      </a:r>
                      <a:r>
                        <a:rPr lang="fa-IR" sz="1600" b="1" kern="1200" dirty="0" smtClean="0">
                          <a:solidFill>
                            <a:schemeClr val="dk1"/>
                          </a:solidFill>
                          <a:effectLst/>
                          <a:latin typeface="+mn-lt"/>
                          <a:ea typeface="+mn-ea"/>
                          <a:cs typeface="B Nazanin" panose="00000400000000000000" pitchFamily="2" charset="-78"/>
                        </a:rPr>
                        <a:t>.</a:t>
                      </a:r>
                      <a:endParaRPr lang="en-US" sz="1400" b="1"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2490724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52610065"/>
              </p:ext>
            </p:extLst>
          </p:nvPr>
        </p:nvGraphicFramePr>
        <p:xfrm>
          <a:off x="1764406" y="528033"/>
          <a:ext cx="8822027" cy="4262908"/>
        </p:xfrm>
        <a:graphic>
          <a:graphicData uri="http://schemas.openxmlformats.org/drawingml/2006/table">
            <a:tbl>
              <a:tblPr rtl="1" firstRow="1" firstCol="1" bandRow="1">
                <a:tableStyleId>{5C22544A-7EE6-4342-B048-85BDC9FD1C3A}</a:tableStyleId>
              </a:tblPr>
              <a:tblGrid>
                <a:gridCol w="1184710"/>
                <a:gridCol w="1184710"/>
                <a:gridCol w="6452607"/>
              </a:tblGrid>
              <a:tr h="590416">
                <a:tc rowSpan="4">
                  <a:txBody>
                    <a:bodyPr/>
                    <a:lstStyle/>
                    <a:p>
                      <a:pPr algn="r" rtl="1">
                        <a:lnSpc>
                          <a:spcPct val="107000"/>
                        </a:lnSpc>
                        <a:spcAft>
                          <a:spcPts val="0"/>
                        </a:spcAft>
                      </a:pPr>
                      <a:endParaRPr lang="fa-IR" sz="2800" b="1"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2800" b="1"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2800" b="1"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2800" b="1"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r>
                        <a:rPr lang="fa-IR" sz="2800" b="1" dirty="0" smtClean="0">
                          <a:effectLst/>
                          <a:latin typeface="Calibri" panose="020F0502020204030204" pitchFamily="34" charset="0"/>
                          <a:ea typeface="Calibri" panose="020F0502020204030204" pitchFamily="34" charset="0"/>
                          <a:cs typeface="B Nazanin" panose="00000400000000000000" pitchFamily="2" charset="-78"/>
                        </a:rPr>
                        <a:t>فاز اول: بالارفتن</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آنالیز حرکت</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مفصل 2</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590416">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مفاصل</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a:effectLst/>
                          <a:cs typeface="B Nazanin" panose="00000400000000000000" pitchFamily="2" charset="-78"/>
                        </a:rPr>
                        <a:t>شانه</a:t>
                      </a:r>
                      <a:endParaRPr lang="en-US" sz="16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1925516">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حرکت مفصل</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lvl="0" indent="0" algn="r" defTabSz="914400" rtl="1" eaLnBrk="1" fontAlgn="auto" latinLnBrk="0" hangingPunct="1">
                        <a:lnSpc>
                          <a:spcPct val="107000"/>
                        </a:lnSpc>
                        <a:spcBef>
                          <a:spcPts val="0"/>
                        </a:spcBef>
                        <a:spcAft>
                          <a:spcPts val="0"/>
                        </a:spcAft>
                        <a:buClrTx/>
                        <a:buSzTx/>
                        <a:buFontTx/>
                        <a:buNone/>
                        <a:tabLst/>
                        <a:defRPr/>
                      </a:pPr>
                      <a:r>
                        <a:rPr lang="fa-IR" sz="2000" b="1" dirty="0" smtClean="0">
                          <a:effectLst/>
                          <a:cs typeface="B Nazanin" panose="00000400000000000000" pitchFamily="2" charset="-78"/>
                        </a:rPr>
                        <a:t> </a:t>
                      </a:r>
                      <a:r>
                        <a:rPr lang="fa-IR" sz="2000" b="1" dirty="0">
                          <a:effectLst/>
                          <a:cs typeface="B Nazanin" panose="00000400000000000000" pitchFamily="2" charset="-78"/>
                        </a:rPr>
                        <a:t>نزدیک </a:t>
                      </a:r>
                      <a:r>
                        <a:rPr lang="fa-IR" sz="2000" b="1" dirty="0" smtClean="0">
                          <a:effectLst/>
                          <a:cs typeface="B Nazanin" panose="00000400000000000000" pitchFamily="2" charset="-78"/>
                        </a:rPr>
                        <a:t>کردن </a:t>
                      </a:r>
                      <a:r>
                        <a:rPr lang="fa-IR" sz="1800" b="0" dirty="0" smtClean="0">
                          <a:effectLst/>
                          <a:cs typeface="B Nazanin" panose="00000400000000000000" pitchFamily="2" charset="-78"/>
                        </a:rPr>
                        <a:t>و کمی بازشدن</a:t>
                      </a:r>
                    </a:p>
                    <a:p>
                      <a:pPr algn="r" rtl="1">
                        <a:lnSpc>
                          <a:spcPct val="107000"/>
                        </a:lnSpc>
                        <a:spcAft>
                          <a:spcPts val="0"/>
                        </a:spcAft>
                      </a:pPr>
                      <a:endParaRPr lang="fa-IR" sz="2000" b="1" dirty="0" smtClean="0">
                        <a:effectLst/>
                        <a:cs typeface="B Nazanin" panose="00000400000000000000" pitchFamily="2" charset="-78"/>
                      </a:endParaRPr>
                    </a:p>
                  </a:txBody>
                  <a:tcPr marL="68580" marR="68580" marT="0" marB="0"/>
                </a:tc>
              </a:tr>
              <a:tr h="1094704">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عضلات حرکت دهنده</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lvl="0" indent="0" algn="r" defTabSz="914400" rtl="1" eaLnBrk="1" fontAlgn="auto" latinLnBrk="0" hangingPunct="1">
                        <a:lnSpc>
                          <a:spcPct val="107000"/>
                        </a:lnSpc>
                        <a:spcBef>
                          <a:spcPts val="0"/>
                        </a:spcBef>
                        <a:spcAft>
                          <a:spcPts val="0"/>
                        </a:spcAft>
                        <a:buClrTx/>
                        <a:buSzTx/>
                        <a:buFontTx/>
                        <a:buNone/>
                        <a:tabLst/>
                        <a:defRPr/>
                      </a:pPr>
                      <a:r>
                        <a:rPr lang="fa-IR" sz="2000" b="1" dirty="0">
                          <a:effectLst/>
                          <a:cs typeface="B Nazanin" panose="00000400000000000000" pitchFamily="2" charset="-78"/>
                        </a:rPr>
                        <a:t>پشتی بزرگ، گردبزرگ، سینه ای بزرگ، دلتوئید </a:t>
                      </a:r>
                      <a:r>
                        <a:rPr lang="fa-IR" sz="2000" b="1" dirty="0" smtClean="0">
                          <a:effectLst/>
                          <a:cs typeface="B Nazanin" panose="00000400000000000000" pitchFamily="2" charset="-78"/>
                        </a:rPr>
                        <a:t>خلفی، سر دراز عضله سه </a:t>
                      </a:r>
                      <a:r>
                        <a:rPr lang="fa-IR" sz="2000" b="1" kern="1200" dirty="0" smtClean="0">
                          <a:solidFill>
                            <a:schemeClr val="dk1"/>
                          </a:solidFill>
                          <a:effectLst/>
                          <a:latin typeface="+mn-lt"/>
                          <a:ea typeface="+mn-ea"/>
                          <a:cs typeface="B Nazanin" panose="00000400000000000000" pitchFamily="2" charset="-78"/>
                        </a:rPr>
                        <a:t>سربازویی به‌طور درون‌گرایی منقبض می‌شوند.</a:t>
                      </a:r>
                      <a:endParaRPr lang="en-US" sz="2000" b="1" kern="1200" dirty="0" smtClean="0">
                        <a:solidFill>
                          <a:schemeClr val="dk1"/>
                        </a:solidFill>
                        <a:effectLst/>
                        <a:latin typeface="+mn-lt"/>
                        <a:ea typeface="+mn-ea"/>
                        <a:cs typeface="B Nazanin" panose="00000400000000000000" pitchFamily="2" charset="-78"/>
                      </a:endParaRPr>
                    </a:p>
                    <a:p>
                      <a:pPr algn="r" rtl="1">
                        <a:lnSpc>
                          <a:spcPct val="107000"/>
                        </a:lnSpc>
                        <a:spcAft>
                          <a:spcPts val="0"/>
                        </a:spcAft>
                      </a:pP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3429037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10429874"/>
              </p:ext>
            </p:extLst>
          </p:nvPr>
        </p:nvGraphicFramePr>
        <p:xfrm>
          <a:off x="1841679" y="463638"/>
          <a:ext cx="8693238" cy="6104589"/>
        </p:xfrm>
        <a:graphic>
          <a:graphicData uri="http://schemas.openxmlformats.org/drawingml/2006/table">
            <a:tbl>
              <a:tblPr rtl="1" firstRow="1" firstCol="1" bandRow="1">
                <a:tableStyleId>{5C22544A-7EE6-4342-B048-85BDC9FD1C3A}</a:tableStyleId>
              </a:tblPr>
              <a:tblGrid>
                <a:gridCol w="1249249"/>
                <a:gridCol w="1081826"/>
                <a:gridCol w="6362163"/>
              </a:tblGrid>
              <a:tr h="471079">
                <a:tc rowSpan="4">
                  <a:txBody>
                    <a:bodyPr/>
                    <a:lstStyle/>
                    <a:p>
                      <a:pPr algn="r" rtl="1">
                        <a:lnSpc>
                          <a:spcPct val="107000"/>
                        </a:lnSpc>
                        <a:spcAft>
                          <a:spcPts val="0"/>
                        </a:spcAft>
                      </a:pPr>
                      <a:endParaRPr lang="fa-IR" sz="28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28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28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28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r>
                        <a:rPr lang="fa-IR" sz="2800" dirty="0" smtClean="0">
                          <a:effectLst/>
                          <a:latin typeface="Calibri" panose="020F0502020204030204" pitchFamily="34" charset="0"/>
                          <a:ea typeface="Calibri" panose="020F0502020204030204" pitchFamily="34" charset="0"/>
                          <a:cs typeface="B Nazanin" panose="00000400000000000000" pitchFamily="2" charset="-78"/>
                        </a:rPr>
                        <a:t>فاز اول: بالارفتن</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آنالیز حرکت</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000" b="1" dirty="0">
                          <a:effectLst/>
                          <a:cs typeface="B Nazanin" panose="00000400000000000000" pitchFamily="2" charset="-78"/>
                        </a:rPr>
                        <a:t>مفصل 3</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471079">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مفاصل</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کتف</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3332741">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حرکت مفصل</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dirty="0" smtClean="0">
                          <a:effectLst/>
                          <a:cs typeface="B Nazanin" panose="00000400000000000000" pitchFamily="2" charset="-78"/>
                        </a:rPr>
                        <a:t> </a:t>
                      </a:r>
                      <a:r>
                        <a:rPr lang="fa-IR" sz="2000" b="1" dirty="0">
                          <a:effectLst/>
                          <a:cs typeface="B Nazanin" panose="00000400000000000000" pitchFamily="2" charset="-78"/>
                        </a:rPr>
                        <a:t>چرخش پایینی، نزدیک کردن، پایین </a:t>
                      </a:r>
                      <a:r>
                        <a:rPr lang="fa-IR" sz="2000" b="1" dirty="0" smtClean="0">
                          <a:effectLst/>
                          <a:cs typeface="B Nazanin" panose="00000400000000000000" pitchFamily="2" charset="-78"/>
                        </a:rPr>
                        <a:t>آوردن</a:t>
                      </a:r>
                    </a:p>
                    <a:p>
                      <a:pPr algn="r" rtl="1">
                        <a:lnSpc>
                          <a:spcPct val="107000"/>
                        </a:lnSpc>
                        <a:spcAft>
                          <a:spcPts val="0"/>
                        </a:spcAft>
                      </a:pPr>
                      <a:endParaRPr lang="fa-IR" sz="1600" b="1"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1600" b="1"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1600" b="1"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1600" b="1"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1600" b="1"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1600" b="1"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1600" b="1" dirty="0" smtClean="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1648497">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عضلات حرکت دهنده</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lvl="0" indent="0" algn="r" defTabSz="914400" rtl="1" eaLnBrk="1" fontAlgn="auto" latinLnBrk="0" hangingPunct="1">
                        <a:lnSpc>
                          <a:spcPct val="107000"/>
                        </a:lnSpc>
                        <a:spcBef>
                          <a:spcPts val="0"/>
                        </a:spcBef>
                        <a:spcAft>
                          <a:spcPts val="0"/>
                        </a:spcAft>
                        <a:buClrTx/>
                        <a:buSzTx/>
                        <a:buFontTx/>
                        <a:buNone/>
                        <a:tabLst/>
                        <a:defRPr/>
                      </a:pPr>
                      <a:r>
                        <a:rPr lang="fa-IR" sz="2000" b="1" dirty="0" smtClean="0">
                          <a:effectLst/>
                          <a:cs typeface="B Nazanin" panose="00000400000000000000" pitchFamily="2" charset="-78"/>
                        </a:rPr>
                        <a:t>ذوزنقه</a:t>
                      </a:r>
                      <a:r>
                        <a:rPr lang="fa-IR" sz="2000" b="1" baseline="0" dirty="0" smtClean="0">
                          <a:effectLst/>
                          <a:cs typeface="B Nazanin" panose="00000400000000000000" pitchFamily="2" charset="-78"/>
                        </a:rPr>
                        <a:t> میانی و تحتانی،</a:t>
                      </a:r>
                      <a:r>
                        <a:rPr lang="fa-IR" sz="2000" b="1" dirty="0" smtClean="0">
                          <a:effectLst/>
                          <a:cs typeface="B Nazanin" panose="00000400000000000000" pitchFamily="2" charset="-78"/>
                        </a:rPr>
                        <a:t> </a:t>
                      </a:r>
                      <a:r>
                        <a:rPr lang="fa-IR" sz="2000" b="1" dirty="0">
                          <a:effectLst/>
                          <a:cs typeface="B Nazanin" panose="00000400000000000000" pitchFamily="2" charset="-78"/>
                        </a:rPr>
                        <a:t>متوازی </a:t>
                      </a:r>
                      <a:r>
                        <a:rPr lang="fa-IR" sz="2000" b="1" dirty="0" smtClean="0">
                          <a:effectLst/>
                          <a:cs typeface="B Nazanin" panose="00000400000000000000" pitchFamily="2" charset="-78"/>
                        </a:rPr>
                        <a:t>الاضلاع، سینه ای </a:t>
                      </a:r>
                      <a:r>
                        <a:rPr lang="fa-IR" sz="2000" b="1" kern="1200" baseline="0" dirty="0" smtClean="0">
                          <a:solidFill>
                            <a:schemeClr val="dk1"/>
                          </a:solidFill>
                          <a:effectLst/>
                          <a:latin typeface="+mn-lt"/>
                          <a:ea typeface="+mn-ea"/>
                          <a:cs typeface="B Nazanin" panose="00000400000000000000" pitchFamily="2" charset="-78"/>
                        </a:rPr>
                        <a:t>کوچک به‌طور درون‌گرایی منقبض می‌شوند.</a:t>
                      </a:r>
                      <a:endParaRPr lang="en-US" sz="2000" b="1" kern="1200" baseline="0" dirty="0" smtClean="0">
                        <a:solidFill>
                          <a:schemeClr val="dk1"/>
                        </a:solidFill>
                        <a:effectLst/>
                        <a:latin typeface="+mn-lt"/>
                        <a:ea typeface="+mn-ea"/>
                        <a:cs typeface="B Nazanin" panose="00000400000000000000" pitchFamily="2" charset="-78"/>
                      </a:endParaRPr>
                    </a:p>
                    <a:p>
                      <a:pPr algn="r" rtl="1">
                        <a:lnSpc>
                          <a:spcPct val="107000"/>
                        </a:lnSpc>
                        <a:spcAft>
                          <a:spcPts val="0"/>
                        </a:spcAft>
                      </a:pP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bl>
          </a:graphicData>
        </a:graphic>
      </p:graphicFrame>
      <p:pic>
        <p:nvPicPr>
          <p:cNvPr id="2" name="Picture 1"/>
          <p:cNvPicPr>
            <a:picLocks noChangeAspect="1"/>
          </p:cNvPicPr>
          <p:nvPr/>
        </p:nvPicPr>
        <p:blipFill rotWithShape="1">
          <a:blip r:embed="rId2"/>
          <a:srcRect l="12848" t="27597" r="17468" b="26452"/>
          <a:stretch/>
        </p:blipFill>
        <p:spPr>
          <a:xfrm>
            <a:off x="2086377" y="2073498"/>
            <a:ext cx="5924775" cy="2446986"/>
          </a:xfrm>
          <a:prstGeom prst="rect">
            <a:avLst/>
          </a:prstGeom>
        </p:spPr>
      </p:pic>
    </p:spTree>
    <p:extLst>
      <p:ext uri="{BB962C8B-B14F-4D97-AF65-F5344CB8AC3E}">
        <p14:creationId xmlns:p14="http://schemas.microsoft.com/office/powerpoint/2010/main" val="1612806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84901996"/>
              </p:ext>
            </p:extLst>
          </p:nvPr>
        </p:nvGraphicFramePr>
        <p:xfrm>
          <a:off x="1944710" y="978795"/>
          <a:ext cx="9118241" cy="3798881"/>
        </p:xfrm>
        <a:graphic>
          <a:graphicData uri="http://schemas.openxmlformats.org/drawingml/2006/table">
            <a:tbl>
              <a:tblPr rtl="1" firstRow="1" firstCol="1" bandRow="1">
                <a:tableStyleId>{5C22544A-7EE6-4342-B048-85BDC9FD1C3A}</a:tableStyleId>
              </a:tblPr>
              <a:tblGrid>
                <a:gridCol w="1228413"/>
                <a:gridCol w="1228413"/>
                <a:gridCol w="6661415"/>
              </a:tblGrid>
              <a:tr h="543338">
                <a:tc rowSpan="4">
                  <a:txBody>
                    <a:bodyPr/>
                    <a:lstStyle/>
                    <a:p>
                      <a:pPr algn="r" rtl="1">
                        <a:lnSpc>
                          <a:spcPct val="107000"/>
                        </a:lnSpc>
                        <a:spcAft>
                          <a:spcPts val="0"/>
                        </a:spcAft>
                      </a:pPr>
                      <a:endParaRPr lang="fa-IR" sz="28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28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28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r>
                        <a:rPr lang="fa-IR" sz="2800" dirty="0" smtClean="0">
                          <a:effectLst/>
                          <a:latin typeface="Calibri" panose="020F0502020204030204" pitchFamily="34" charset="0"/>
                          <a:ea typeface="Calibri" panose="020F0502020204030204" pitchFamily="34" charset="0"/>
                          <a:cs typeface="B Nazanin" panose="00000400000000000000" pitchFamily="2" charset="-78"/>
                        </a:rPr>
                        <a:t>فاز دوم:</a:t>
                      </a:r>
                    </a:p>
                    <a:p>
                      <a:pPr algn="r" rtl="1">
                        <a:lnSpc>
                          <a:spcPct val="107000"/>
                        </a:lnSpc>
                        <a:spcAft>
                          <a:spcPts val="0"/>
                        </a:spcAft>
                      </a:pPr>
                      <a:r>
                        <a:rPr lang="fa-IR" sz="2800" dirty="0" smtClean="0">
                          <a:effectLst/>
                          <a:latin typeface="Calibri" panose="020F0502020204030204" pitchFamily="34" charset="0"/>
                          <a:ea typeface="Calibri" panose="020F0502020204030204" pitchFamily="34" charset="0"/>
                          <a:cs typeface="B Nazanin" panose="00000400000000000000" pitchFamily="2" charset="-78"/>
                        </a:rPr>
                        <a:t>پایین رفتن</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آنالیز حرکت</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مفصل 1</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504704">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مفاصل</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آرنج</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1772431">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حرکت مفصل</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dirty="0" smtClean="0">
                          <a:effectLst/>
                          <a:cs typeface="B Nazanin" panose="00000400000000000000" pitchFamily="2" charset="-78"/>
                        </a:rPr>
                        <a:t>بازکردن</a:t>
                      </a:r>
                      <a:endParaRPr lang="en-US" sz="1600" b="1" dirty="0">
                        <a:effectLst/>
                        <a:cs typeface="B Nazanin" panose="00000400000000000000" pitchFamily="2" charset="-78"/>
                      </a:endParaRPr>
                    </a:p>
                    <a:p>
                      <a:pPr algn="r" rtl="1">
                        <a:lnSpc>
                          <a:spcPct val="107000"/>
                        </a:lnSpc>
                        <a:spcAft>
                          <a:spcPts val="0"/>
                        </a:spcAft>
                      </a:pPr>
                      <a:endParaRPr lang="fa-IR" sz="2000" b="1" dirty="0" smtClean="0">
                        <a:effectLst/>
                        <a:cs typeface="B Nazanin" panose="00000400000000000000" pitchFamily="2" charset="-78"/>
                      </a:endParaRPr>
                    </a:p>
                    <a:p>
                      <a:pPr algn="r" rtl="1">
                        <a:lnSpc>
                          <a:spcPct val="107000"/>
                        </a:lnSpc>
                        <a:spcAft>
                          <a:spcPts val="0"/>
                        </a:spcAft>
                      </a:pPr>
                      <a:endParaRPr lang="fa-IR" sz="2000" b="1" dirty="0" smtClean="0">
                        <a:effectLst/>
                        <a:cs typeface="B Nazanin" panose="00000400000000000000" pitchFamily="2" charset="-78"/>
                      </a:endParaRPr>
                    </a:p>
                    <a:p>
                      <a:pPr algn="r" rtl="1">
                        <a:lnSpc>
                          <a:spcPct val="107000"/>
                        </a:lnSpc>
                        <a:spcAft>
                          <a:spcPts val="0"/>
                        </a:spcAft>
                      </a:pPr>
                      <a:endParaRPr lang="fa-IR" sz="2000" b="1" dirty="0" smtClean="0">
                        <a:effectLst/>
                        <a:cs typeface="B Nazanin" panose="00000400000000000000" pitchFamily="2" charset="-78"/>
                      </a:endParaRPr>
                    </a:p>
                    <a:p>
                      <a:pPr algn="r" rtl="1">
                        <a:lnSpc>
                          <a:spcPct val="107000"/>
                        </a:lnSpc>
                        <a:spcAft>
                          <a:spcPts val="0"/>
                        </a:spcAft>
                      </a:pPr>
                      <a:endParaRPr lang="fa-IR" sz="2000" b="1" dirty="0" smtClean="0">
                        <a:effectLst/>
                        <a:cs typeface="B Nazanin" panose="00000400000000000000" pitchFamily="2" charset="-78"/>
                      </a:endParaRPr>
                    </a:p>
                  </a:txBody>
                  <a:tcPr marL="68580" marR="68580" marT="0" marB="0"/>
                </a:tc>
              </a:tr>
              <a:tr h="860626">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عضلات حرکت دهنده</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1800" b="1" kern="1200" dirty="0" smtClean="0">
                          <a:solidFill>
                            <a:schemeClr val="dk1"/>
                          </a:solidFill>
                          <a:effectLst/>
                          <a:latin typeface="+mn-lt"/>
                          <a:ea typeface="+mn-ea"/>
                          <a:cs typeface="B Nazanin" panose="00000400000000000000" pitchFamily="2" charset="-78"/>
                        </a:rPr>
                        <a:t>عضلات خم کننده مفصل آرنج به‌طور برون‌گرایی منقبض می‌شوند.</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1603934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7588797"/>
              </p:ext>
            </p:extLst>
          </p:nvPr>
        </p:nvGraphicFramePr>
        <p:xfrm>
          <a:off x="888642" y="1043186"/>
          <a:ext cx="9453092" cy="4082219"/>
        </p:xfrm>
        <a:graphic>
          <a:graphicData uri="http://schemas.openxmlformats.org/drawingml/2006/table">
            <a:tbl>
              <a:tblPr rtl="1" firstRow="1" firstCol="1" bandRow="1">
                <a:tableStyleId>{5C22544A-7EE6-4342-B048-85BDC9FD1C3A}</a:tableStyleId>
              </a:tblPr>
              <a:tblGrid>
                <a:gridCol w="1228413"/>
                <a:gridCol w="1228413"/>
                <a:gridCol w="6996266"/>
              </a:tblGrid>
              <a:tr h="504704">
                <a:tc rowSpan="4">
                  <a:txBody>
                    <a:bodyPr/>
                    <a:lstStyle/>
                    <a:p>
                      <a:pPr algn="r" rtl="1">
                        <a:lnSpc>
                          <a:spcPct val="107000"/>
                        </a:lnSpc>
                        <a:spcAft>
                          <a:spcPts val="0"/>
                        </a:spcAft>
                      </a:pPr>
                      <a:endParaRPr lang="fa-IR" sz="28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28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28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r>
                        <a:rPr lang="fa-IR" sz="2800" dirty="0" smtClean="0">
                          <a:effectLst/>
                          <a:latin typeface="Calibri" panose="020F0502020204030204" pitchFamily="34" charset="0"/>
                          <a:ea typeface="Calibri" panose="020F0502020204030204" pitchFamily="34" charset="0"/>
                          <a:cs typeface="B Nazanin" panose="00000400000000000000" pitchFamily="2" charset="-78"/>
                        </a:rPr>
                        <a:t>فاز دوم:</a:t>
                      </a:r>
                    </a:p>
                    <a:p>
                      <a:pPr algn="r" rtl="1">
                        <a:lnSpc>
                          <a:spcPct val="107000"/>
                        </a:lnSpc>
                        <a:spcAft>
                          <a:spcPts val="0"/>
                        </a:spcAft>
                      </a:pPr>
                      <a:r>
                        <a:rPr lang="fa-IR" sz="2800" dirty="0" smtClean="0">
                          <a:effectLst/>
                          <a:latin typeface="Calibri" panose="020F0502020204030204" pitchFamily="34" charset="0"/>
                          <a:ea typeface="Calibri" panose="020F0502020204030204" pitchFamily="34" charset="0"/>
                          <a:cs typeface="B Nazanin" panose="00000400000000000000" pitchFamily="2" charset="-78"/>
                        </a:rPr>
                        <a:t>پایین رفتن</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آنالیز حرکت</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مفصل 2</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504704">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مفاصل</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a:effectLst/>
                          <a:cs typeface="B Nazanin" panose="00000400000000000000" pitchFamily="2" charset="-78"/>
                        </a:rPr>
                        <a:t>شانه</a:t>
                      </a:r>
                      <a:endParaRPr lang="en-US" sz="16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094403">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حرکت مفصل</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dirty="0" smtClean="0">
                          <a:effectLst/>
                          <a:cs typeface="B Nazanin" panose="00000400000000000000" pitchFamily="2" charset="-78"/>
                        </a:rPr>
                        <a:t>دورکردن</a:t>
                      </a:r>
                      <a:r>
                        <a:rPr lang="fa-IR" sz="2000" b="1" baseline="0" dirty="0" smtClean="0">
                          <a:effectLst/>
                          <a:cs typeface="B Nazanin" panose="00000400000000000000" pitchFamily="2" charset="-78"/>
                        </a:rPr>
                        <a:t> شانه </a:t>
                      </a:r>
                      <a:r>
                        <a:rPr lang="fa-IR" sz="1800" b="0" baseline="0" dirty="0" smtClean="0">
                          <a:effectLst/>
                          <a:cs typeface="B Nazanin" panose="00000400000000000000" pitchFamily="2" charset="-78"/>
                        </a:rPr>
                        <a:t>و کمی خم کردن شانه</a:t>
                      </a:r>
                      <a:endParaRPr lang="fa-IR" sz="1800" b="0" dirty="0" smtClean="0">
                        <a:effectLst/>
                        <a:cs typeface="B Nazanin" panose="00000400000000000000" pitchFamily="2" charset="-78"/>
                      </a:endParaRPr>
                    </a:p>
                    <a:p>
                      <a:pPr algn="r" rtl="1">
                        <a:lnSpc>
                          <a:spcPct val="107000"/>
                        </a:lnSpc>
                        <a:spcAft>
                          <a:spcPts val="0"/>
                        </a:spcAft>
                      </a:pPr>
                      <a:endParaRPr lang="fa-IR" sz="2000" b="1" dirty="0" smtClean="0">
                        <a:effectLst/>
                        <a:cs typeface="B Nazanin" panose="00000400000000000000" pitchFamily="2" charset="-78"/>
                      </a:endParaRPr>
                    </a:p>
                  </a:txBody>
                  <a:tcPr marL="68580" marR="68580" marT="0" marB="0"/>
                </a:tc>
              </a:tr>
              <a:tr h="0">
                <a:tc vMerge="1">
                  <a:txBody>
                    <a:bodyPr/>
                    <a:lstStyle/>
                    <a:p>
                      <a:pPr rtl="1"/>
                      <a:endParaRPr lang="fa-IR"/>
                    </a:p>
                  </a:txBody>
                  <a:tcPr/>
                </a:tc>
                <a:tc>
                  <a:txBody>
                    <a:bodyPr/>
                    <a:lstStyle/>
                    <a:p>
                      <a:pPr algn="r" rtl="1">
                        <a:lnSpc>
                          <a:spcPct val="107000"/>
                        </a:lnSpc>
                        <a:spcAft>
                          <a:spcPts val="0"/>
                        </a:spcAft>
                      </a:pPr>
                      <a:r>
                        <a:rPr lang="fa-IR" sz="2000" b="1" dirty="0">
                          <a:effectLst/>
                          <a:cs typeface="B Nazanin" panose="00000400000000000000" pitchFamily="2" charset="-78"/>
                        </a:rPr>
                        <a:t>عضلات حرکت دهنده</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rtl="1"/>
                      <a:r>
                        <a:rPr lang="fa-IR" sz="1800" b="1" kern="1200" dirty="0" smtClean="0">
                          <a:solidFill>
                            <a:schemeClr val="dk1"/>
                          </a:solidFill>
                          <a:effectLst/>
                          <a:latin typeface="+mn-lt"/>
                          <a:ea typeface="+mn-ea"/>
                          <a:cs typeface="B Nazanin" panose="00000400000000000000" pitchFamily="2" charset="-78"/>
                        </a:rPr>
                        <a:t>عضلات نزدیک کننده و بازکننده</a:t>
                      </a:r>
                      <a:r>
                        <a:rPr lang="fa-IR" sz="1800" b="1" kern="1200" baseline="0" dirty="0" smtClean="0">
                          <a:solidFill>
                            <a:schemeClr val="dk1"/>
                          </a:solidFill>
                          <a:effectLst/>
                          <a:latin typeface="+mn-lt"/>
                          <a:ea typeface="+mn-ea"/>
                          <a:cs typeface="B Nazanin" panose="00000400000000000000" pitchFamily="2" charset="-78"/>
                        </a:rPr>
                        <a:t> </a:t>
                      </a:r>
                      <a:r>
                        <a:rPr lang="fa-IR" sz="1800" b="1" kern="1200" dirty="0" smtClean="0">
                          <a:solidFill>
                            <a:schemeClr val="dk1"/>
                          </a:solidFill>
                          <a:effectLst/>
                          <a:latin typeface="+mn-lt"/>
                          <a:ea typeface="+mn-ea"/>
                          <a:cs typeface="B Nazanin" panose="00000400000000000000" pitchFamily="2" charset="-78"/>
                        </a:rPr>
                        <a:t>مفصل شانه به‌طور برون‌گرایی منقبض می‌شوند.</a:t>
                      </a:r>
                      <a:endParaRPr lang="en-US" sz="1800" b="1" kern="1200" dirty="0">
                        <a:solidFill>
                          <a:schemeClr val="dk1"/>
                        </a:solidFill>
                        <a:effectLst/>
                        <a:latin typeface="+mn-lt"/>
                        <a:ea typeface="+mn-ea"/>
                        <a:cs typeface="B Nazanin"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2116602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70342794"/>
              </p:ext>
            </p:extLst>
          </p:nvPr>
        </p:nvGraphicFramePr>
        <p:xfrm>
          <a:off x="1455313" y="1043186"/>
          <a:ext cx="8886421" cy="5009885"/>
        </p:xfrm>
        <a:graphic>
          <a:graphicData uri="http://schemas.openxmlformats.org/drawingml/2006/table">
            <a:tbl>
              <a:tblPr rtl="1" firstRow="1" firstCol="1" bandRow="1">
                <a:tableStyleId>{5C22544A-7EE6-4342-B048-85BDC9FD1C3A}</a:tableStyleId>
              </a:tblPr>
              <a:tblGrid>
                <a:gridCol w="1228413"/>
                <a:gridCol w="1228413"/>
                <a:gridCol w="6429595"/>
              </a:tblGrid>
              <a:tr h="504704">
                <a:tc rowSpan="4">
                  <a:txBody>
                    <a:bodyPr/>
                    <a:lstStyle/>
                    <a:p>
                      <a:pPr algn="r" rtl="1">
                        <a:lnSpc>
                          <a:spcPct val="107000"/>
                        </a:lnSpc>
                        <a:spcAft>
                          <a:spcPts val="0"/>
                        </a:spcAft>
                      </a:pPr>
                      <a:endParaRPr lang="fa-IR" sz="28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28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fa-IR" sz="28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r>
                        <a:rPr lang="fa-IR" sz="2800" dirty="0" smtClean="0">
                          <a:effectLst/>
                          <a:latin typeface="Calibri" panose="020F0502020204030204" pitchFamily="34" charset="0"/>
                          <a:ea typeface="Calibri" panose="020F0502020204030204" pitchFamily="34" charset="0"/>
                          <a:cs typeface="B Nazanin" panose="00000400000000000000" pitchFamily="2" charset="-78"/>
                        </a:rPr>
                        <a:t>فاز دوم:</a:t>
                      </a:r>
                    </a:p>
                    <a:p>
                      <a:pPr algn="r" rtl="1">
                        <a:lnSpc>
                          <a:spcPct val="107000"/>
                        </a:lnSpc>
                        <a:spcAft>
                          <a:spcPts val="0"/>
                        </a:spcAft>
                      </a:pPr>
                      <a:r>
                        <a:rPr lang="fa-IR" sz="2800" dirty="0" smtClean="0">
                          <a:effectLst/>
                          <a:latin typeface="Calibri" panose="020F0502020204030204" pitchFamily="34" charset="0"/>
                          <a:ea typeface="Calibri" panose="020F0502020204030204" pitchFamily="34" charset="0"/>
                          <a:cs typeface="B Nazanin" panose="00000400000000000000" pitchFamily="2" charset="-78"/>
                        </a:rPr>
                        <a:t>پایین رفتن</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آنالیز حرکت</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مفصل 3</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504704">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مفاصل</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a:effectLst/>
                          <a:cs typeface="B Nazanin" panose="00000400000000000000" pitchFamily="2" charset="-78"/>
                        </a:rPr>
                        <a:t>کتف</a:t>
                      </a:r>
                      <a:endParaRPr lang="en-US" sz="16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944409">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حرکت مفصل</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r" rtl="1">
                        <a:lnSpc>
                          <a:spcPct val="107000"/>
                        </a:lnSpc>
                        <a:spcAft>
                          <a:spcPts val="0"/>
                        </a:spcAft>
                      </a:pPr>
                      <a:r>
                        <a:rPr lang="fa-IR" sz="2000" b="1" dirty="0" smtClean="0">
                          <a:effectLst/>
                          <a:cs typeface="B Nazanin" panose="00000400000000000000" pitchFamily="2" charset="-78"/>
                        </a:rPr>
                        <a:t>چرخش </a:t>
                      </a:r>
                      <a:r>
                        <a:rPr lang="fa-IR" sz="2000" b="1" dirty="0">
                          <a:effectLst/>
                          <a:cs typeface="B Nazanin" panose="00000400000000000000" pitchFamily="2" charset="-78"/>
                        </a:rPr>
                        <a:t>بالایی، دورکردن، بالا آوردن</a:t>
                      </a:r>
                      <a:endParaRPr lang="en-US" sz="1600" b="1" dirty="0">
                        <a:effectLst/>
                        <a:cs typeface="B Nazanin" panose="00000400000000000000" pitchFamily="2" charset="-78"/>
                      </a:endParaRPr>
                    </a:p>
                    <a:p>
                      <a:pPr algn="r" rtl="1">
                        <a:lnSpc>
                          <a:spcPct val="107000"/>
                        </a:lnSpc>
                        <a:spcAft>
                          <a:spcPts val="0"/>
                        </a:spcAft>
                      </a:pPr>
                      <a:endParaRPr lang="fa-IR" sz="2000" b="1" dirty="0" smtClean="0">
                        <a:effectLst/>
                        <a:cs typeface="B Nazanin" panose="00000400000000000000" pitchFamily="2" charset="-78"/>
                      </a:endParaRPr>
                    </a:p>
                  </a:txBody>
                  <a:tcPr marL="68580" marR="68580" marT="0" marB="0"/>
                </a:tc>
              </a:tr>
              <a:tr h="1056068">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effectLst/>
                          <a:cs typeface="B Nazanin" panose="00000400000000000000" pitchFamily="2" charset="-78"/>
                        </a:rPr>
                        <a:t>عضلات حرکت دهنده</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lvl="0" indent="0" algn="r" defTabSz="914400" rtl="1" eaLnBrk="1" fontAlgn="auto" latinLnBrk="0" hangingPunct="1">
                        <a:lnSpc>
                          <a:spcPct val="107000"/>
                        </a:lnSpc>
                        <a:spcBef>
                          <a:spcPts val="0"/>
                        </a:spcBef>
                        <a:spcAft>
                          <a:spcPts val="0"/>
                        </a:spcAft>
                        <a:buClrTx/>
                        <a:buSzTx/>
                        <a:buFontTx/>
                        <a:buNone/>
                        <a:tabLst/>
                        <a:defRPr/>
                      </a:pPr>
                      <a:r>
                        <a:rPr lang="fa-IR" sz="2000" b="1" dirty="0">
                          <a:effectLst/>
                          <a:cs typeface="B Nazanin" panose="00000400000000000000" pitchFamily="2" charset="-78"/>
                        </a:rPr>
                        <a:t>ذوزنقه، م</a:t>
                      </a:r>
                      <a:r>
                        <a:rPr lang="fa-IR" sz="2000" b="1" kern="1200" dirty="0">
                          <a:solidFill>
                            <a:schemeClr val="dk1"/>
                          </a:solidFill>
                          <a:effectLst/>
                          <a:latin typeface="+mn-lt"/>
                          <a:ea typeface="+mn-ea"/>
                          <a:cs typeface="B Nazanin" panose="00000400000000000000" pitchFamily="2" charset="-78"/>
                        </a:rPr>
                        <a:t>توازی </a:t>
                      </a:r>
                      <a:r>
                        <a:rPr lang="fa-IR" sz="2000" b="1" kern="1200" dirty="0" smtClean="0">
                          <a:solidFill>
                            <a:schemeClr val="dk1"/>
                          </a:solidFill>
                          <a:effectLst/>
                          <a:latin typeface="+mn-lt"/>
                          <a:ea typeface="+mn-ea"/>
                          <a:cs typeface="B Nazanin" panose="00000400000000000000" pitchFamily="2" charset="-78"/>
                        </a:rPr>
                        <a:t>الاضلاع، سینه ای کوچک به طور برونگرایی منقیض می شوند. </a:t>
                      </a:r>
                      <a:endParaRPr lang="en-US" sz="2000" b="1" kern="1200" dirty="0" smtClean="0">
                        <a:solidFill>
                          <a:schemeClr val="dk1"/>
                        </a:solidFill>
                        <a:effectLst/>
                        <a:latin typeface="+mn-lt"/>
                        <a:ea typeface="+mn-ea"/>
                        <a:cs typeface="B Nazanin" panose="00000400000000000000" pitchFamily="2" charset="-78"/>
                      </a:endParaRPr>
                    </a:p>
                    <a:p>
                      <a:pPr algn="r" rtl="1">
                        <a:lnSpc>
                          <a:spcPct val="107000"/>
                        </a:lnSpc>
                        <a:spcAft>
                          <a:spcPts val="0"/>
                        </a:spcAft>
                      </a:pP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bl>
          </a:graphicData>
        </a:graphic>
      </p:graphicFrame>
      <p:pic>
        <p:nvPicPr>
          <p:cNvPr id="2" name="Picture 1"/>
          <p:cNvPicPr>
            <a:picLocks noChangeAspect="1"/>
          </p:cNvPicPr>
          <p:nvPr/>
        </p:nvPicPr>
        <p:blipFill rotWithShape="1">
          <a:blip r:embed="rId2"/>
          <a:srcRect l="11957" t="23195" r="17566" b="29621"/>
          <a:stretch/>
        </p:blipFill>
        <p:spPr>
          <a:xfrm>
            <a:off x="1560266" y="2474335"/>
            <a:ext cx="6257212" cy="2355243"/>
          </a:xfrm>
          <a:prstGeom prst="rect">
            <a:avLst/>
          </a:prstGeom>
        </p:spPr>
      </p:pic>
    </p:spTree>
    <p:extLst>
      <p:ext uri="{BB962C8B-B14F-4D97-AF65-F5344CB8AC3E}">
        <p14:creationId xmlns:p14="http://schemas.microsoft.com/office/powerpoint/2010/main" val="3257095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384</TotalTime>
  <Words>393</Words>
  <Application>Microsoft Office PowerPoint</Application>
  <PresentationFormat>Widescreen</PresentationFormat>
  <Paragraphs>110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 Nazanin</vt:lpstr>
      <vt:lpstr>B Titr</vt:lpstr>
      <vt:lpstr>Calibri</vt:lpstr>
      <vt:lpstr>Calibri Light</vt:lpstr>
      <vt:lpstr>Times New Roman</vt:lpstr>
      <vt:lpstr>Office Theme</vt:lpstr>
      <vt:lpstr>تجزیه و تحلیل بارفیکس دست باز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تجزیه و تحلیل بارفیکس</dc:title>
  <dc:creator>abolfazl</dc:creator>
  <cp:lastModifiedBy>abolfazl</cp:lastModifiedBy>
  <cp:revision>22</cp:revision>
  <dcterms:created xsi:type="dcterms:W3CDTF">2021-12-22T18:11:56Z</dcterms:created>
  <dcterms:modified xsi:type="dcterms:W3CDTF">2021-12-31T17:58:04Z</dcterms:modified>
</cp:coreProperties>
</file>