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48"/>
  </p:notesMasterIdLst>
  <p:sldIdLst>
    <p:sldId id="341" r:id="rId3"/>
    <p:sldId id="257" r:id="rId4"/>
    <p:sldId id="274" r:id="rId5"/>
    <p:sldId id="304" r:id="rId6"/>
    <p:sldId id="270" r:id="rId7"/>
    <p:sldId id="279" r:id="rId8"/>
    <p:sldId id="285" r:id="rId9"/>
    <p:sldId id="281" r:id="rId10"/>
    <p:sldId id="259" r:id="rId11"/>
    <p:sldId id="288" r:id="rId12"/>
    <p:sldId id="289" r:id="rId13"/>
    <p:sldId id="290" r:id="rId14"/>
    <p:sldId id="292" r:id="rId15"/>
    <p:sldId id="294" r:id="rId16"/>
    <p:sldId id="297" r:id="rId17"/>
    <p:sldId id="312" r:id="rId18"/>
    <p:sldId id="298" r:id="rId19"/>
    <p:sldId id="299" r:id="rId20"/>
    <p:sldId id="301" r:id="rId21"/>
    <p:sldId id="302" r:id="rId22"/>
    <p:sldId id="296" r:id="rId23"/>
    <p:sldId id="305" r:id="rId24"/>
    <p:sldId id="306" r:id="rId25"/>
    <p:sldId id="307" r:id="rId26"/>
    <p:sldId id="310" r:id="rId27"/>
    <p:sldId id="311" r:id="rId28"/>
    <p:sldId id="333" r:id="rId29"/>
    <p:sldId id="334" r:id="rId30"/>
    <p:sldId id="335" r:id="rId31"/>
    <p:sldId id="336" r:id="rId32"/>
    <p:sldId id="319" r:id="rId33"/>
    <p:sldId id="320" r:id="rId34"/>
    <p:sldId id="321" r:id="rId35"/>
    <p:sldId id="337" r:id="rId36"/>
    <p:sldId id="323" r:id="rId37"/>
    <p:sldId id="328" r:id="rId38"/>
    <p:sldId id="342" r:id="rId39"/>
    <p:sldId id="343" r:id="rId40"/>
    <p:sldId id="344" r:id="rId41"/>
    <p:sldId id="329" r:id="rId42"/>
    <p:sldId id="346" r:id="rId43"/>
    <p:sldId id="345" r:id="rId44"/>
    <p:sldId id="339" r:id="rId45"/>
    <p:sldId id="313" r:id="rId46"/>
    <p:sldId id="34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70377" autoAdjust="0"/>
  </p:normalViewPr>
  <p:slideViewPr>
    <p:cSldViewPr>
      <p:cViewPr varScale="1">
        <p:scale>
          <a:sx n="52" d="100"/>
          <a:sy n="52" d="100"/>
        </p:scale>
        <p:origin x="1440" y="72"/>
      </p:cViewPr>
      <p:guideLst>
        <p:guide orient="horz" pos="2160"/>
        <p:guide pos="384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A42BBB-0B89-4D19-B593-AC64C285A214}" type="doc">
      <dgm:prSet loTypeId="urn:microsoft.com/office/officeart/2005/8/layout/chevron2" loCatId="list" qsTypeId="urn:microsoft.com/office/officeart/2005/8/quickstyle/3d3" qsCatId="3D" csTypeId="urn:microsoft.com/office/officeart/2005/8/colors/accent1_2" csCatId="accent1" phldr="1"/>
      <dgm:spPr/>
      <dgm:t>
        <a:bodyPr/>
        <a:lstStyle/>
        <a:p>
          <a:endParaRPr lang="en-US"/>
        </a:p>
      </dgm:t>
    </dgm:pt>
    <dgm:pt modelId="{DBADD8EF-743C-41BA-8978-B24A90DD88E9}">
      <dgm:prSet custT="1"/>
      <dgm:spPr/>
      <dgm:t>
        <a:bodyPr/>
        <a:lstStyle/>
        <a:p>
          <a:r>
            <a:rPr lang="en-US" sz="1600" b="1" dirty="0" smtClean="0">
              <a:solidFill>
                <a:schemeClr val="tx1"/>
              </a:solidFill>
              <a:latin typeface="Times New Roman" panose="02020603050405020304" pitchFamily="18" charset="0"/>
              <a:cs typeface="Times New Roman" panose="02020603050405020304" pitchFamily="18" charset="0"/>
            </a:rPr>
            <a:t>Muscle Activation</a:t>
          </a:r>
          <a:endParaRPr lang="en-US" sz="1600" b="1" dirty="0">
            <a:solidFill>
              <a:schemeClr val="tx1"/>
            </a:solidFill>
            <a:latin typeface="Times New Roman" panose="02020603050405020304" pitchFamily="18" charset="0"/>
            <a:cs typeface="Times New Roman" panose="02020603050405020304" pitchFamily="18" charset="0"/>
          </a:endParaRPr>
        </a:p>
      </dgm:t>
    </dgm:pt>
    <dgm:pt modelId="{58EF7BB6-AAEE-4E5B-8BDF-F6E0DC850812}" type="parTrans" cxnId="{A6AA32E9-39D5-46EF-96C0-EA5793B9CF9B}">
      <dgm:prSet/>
      <dgm:spPr/>
      <dgm:t>
        <a:bodyPr/>
        <a:lstStyle/>
        <a:p>
          <a:endParaRPr lang="en-US"/>
        </a:p>
      </dgm:t>
    </dgm:pt>
    <dgm:pt modelId="{EFE9709D-A77B-43DD-A67B-B40F54FC3EFE}" type="sibTrans" cxnId="{A6AA32E9-39D5-46EF-96C0-EA5793B9CF9B}">
      <dgm:prSet/>
      <dgm:spPr/>
      <dgm:t>
        <a:bodyPr/>
        <a:lstStyle/>
        <a:p>
          <a:endParaRPr lang="en-US"/>
        </a:p>
      </dgm:t>
    </dgm:pt>
    <dgm:pt modelId="{6A65064F-59BC-463B-A1CA-1291797E033C}">
      <dgm:prSet custT="1"/>
      <dgm:spPr/>
      <dgm:t>
        <a:bodyPr/>
        <a:lstStyle/>
        <a:p>
          <a:r>
            <a:rPr lang="en-US" sz="1600" b="1" dirty="0" smtClean="0">
              <a:solidFill>
                <a:schemeClr val="tx1"/>
              </a:solidFill>
              <a:latin typeface="Times New Roman" panose="02020603050405020304" pitchFamily="18" charset="0"/>
              <a:cs typeface="Times New Roman" panose="02020603050405020304" pitchFamily="18" charset="0"/>
            </a:rPr>
            <a:t>Alignment</a:t>
          </a:r>
          <a:endParaRPr lang="en-US" sz="1500" dirty="0">
            <a:solidFill>
              <a:schemeClr val="tx1"/>
            </a:solidFill>
            <a:latin typeface="Times New Roman" panose="02020603050405020304" pitchFamily="18" charset="0"/>
            <a:cs typeface="Times New Roman" panose="02020603050405020304" pitchFamily="18" charset="0"/>
          </a:endParaRPr>
        </a:p>
      </dgm:t>
    </dgm:pt>
    <dgm:pt modelId="{93BCA207-EB03-4C5A-AF2C-78E76C7D2800}" type="parTrans" cxnId="{DDCEA044-272C-4927-97FB-AD4E9D6EBEA8}">
      <dgm:prSet/>
      <dgm:spPr/>
      <dgm:t>
        <a:bodyPr/>
        <a:lstStyle/>
        <a:p>
          <a:endParaRPr lang="en-US"/>
        </a:p>
      </dgm:t>
    </dgm:pt>
    <dgm:pt modelId="{BB67CFB5-429A-4D0A-947C-A7D334121943}" type="sibTrans" cxnId="{DDCEA044-272C-4927-97FB-AD4E9D6EBEA8}">
      <dgm:prSet/>
      <dgm:spPr/>
      <dgm:t>
        <a:bodyPr/>
        <a:lstStyle/>
        <a:p>
          <a:endParaRPr lang="en-US"/>
        </a:p>
      </dgm:t>
    </dgm:pt>
    <dgm:pt modelId="{7AB9156F-A16A-4AD5-BB91-6F25250CAC88}">
      <dgm:prSet custT="1"/>
      <dgm:spPr/>
      <dgm:t>
        <a:bodyPr/>
        <a:lstStyle/>
        <a:p>
          <a:r>
            <a:rPr lang="en-US" sz="1600" b="1" dirty="0" smtClean="0">
              <a:solidFill>
                <a:schemeClr val="tx1"/>
              </a:solidFill>
              <a:latin typeface="Times New Roman" panose="02020603050405020304" pitchFamily="18" charset="0"/>
              <a:cs typeface="Times New Roman" panose="02020603050405020304" pitchFamily="18" charset="0"/>
            </a:rPr>
            <a:t>Movement Pattern</a:t>
          </a:r>
          <a:endParaRPr lang="en-US" sz="1600" b="1" dirty="0">
            <a:solidFill>
              <a:schemeClr val="tx1"/>
            </a:solidFill>
            <a:latin typeface="Times New Roman" panose="02020603050405020304" pitchFamily="18" charset="0"/>
            <a:cs typeface="Times New Roman" panose="02020603050405020304" pitchFamily="18" charset="0"/>
          </a:endParaRPr>
        </a:p>
      </dgm:t>
    </dgm:pt>
    <dgm:pt modelId="{9A5DA616-9868-4DB4-8072-8E436F13063E}" type="parTrans" cxnId="{CC8DE64E-F45F-4CC1-B51B-D5FEFC5F4EA3}">
      <dgm:prSet/>
      <dgm:spPr/>
      <dgm:t>
        <a:bodyPr/>
        <a:lstStyle/>
        <a:p>
          <a:endParaRPr lang="en-US"/>
        </a:p>
      </dgm:t>
    </dgm:pt>
    <dgm:pt modelId="{B1CFA0F2-7687-48BF-85A9-30356E836C59}" type="sibTrans" cxnId="{CC8DE64E-F45F-4CC1-B51B-D5FEFC5F4EA3}">
      <dgm:prSet/>
      <dgm:spPr/>
      <dgm:t>
        <a:bodyPr/>
        <a:lstStyle/>
        <a:p>
          <a:endParaRPr lang="en-US"/>
        </a:p>
      </dgm:t>
    </dgm:pt>
    <dgm:pt modelId="{21252608-B275-45D4-868A-6014AAEB2A2F}">
      <dgm:prSet custT="1"/>
      <dgm:spPr/>
      <dgm:t>
        <a:bodyPr/>
        <a:lstStyle/>
        <a:p>
          <a:r>
            <a:rPr lang="en-US" sz="2000" dirty="0" smtClean="0">
              <a:latin typeface="Times New Roman" panose="02020603050405020304" pitchFamily="18" charset="0"/>
              <a:cs typeface="Times New Roman" panose="02020603050405020304" pitchFamily="18" charset="0"/>
            </a:rPr>
            <a:t>Swimmer’s Posture</a:t>
          </a:r>
          <a:endParaRPr lang="en-US" sz="2000" dirty="0">
            <a:latin typeface="Times New Roman" panose="02020603050405020304" pitchFamily="18" charset="0"/>
            <a:cs typeface="Times New Roman" panose="02020603050405020304" pitchFamily="18" charset="0"/>
          </a:endParaRPr>
        </a:p>
      </dgm:t>
    </dgm:pt>
    <dgm:pt modelId="{E1C00C27-D749-4480-BDA8-736CCCE1F308}" type="parTrans" cxnId="{D5A5036D-5D38-4E36-83DA-2B8986B47984}">
      <dgm:prSet/>
      <dgm:spPr/>
      <dgm:t>
        <a:bodyPr/>
        <a:lstStyle/>
        <a:p>
          <a:endParaRPr lang="en-US"/>
        </a:p>
      </dgm:t>
    </dgm:pt>
    <dgm:pt modelId="{6FEDB46E-158C-4C50-B172-762290D9B794}" type="sibTrans" cxnId="{D5A5036D-5D38-4E36-83DA-2B8986B47984}">
      <dgm:prSet/>
      <dgm:spPr/>
      <dgm:t>
        <a:bodyPr/>
        <a:lstStyle/>
        <a:p>
          <a:endParaRPr lang="en-US"/>
        </a:p>
      </dgm:t>
    </dgm:pt>
    <dgm:pt modelId="{8534227B-ABE8-4502-A1E8-AF6D906B7520}">
      <dgm:prSet custT="1"/>
      <dgm:spPr/>
      <dgm:t>
        <a:bodyPr/>
        <a:lstStyle/>
        <a:p>
          <a:r>
            <a:rPr lang="en-US" sz="2000" dirty="0" smtClean="0">
              <a:latin typeface="Times New Roman" panose="02020603050405020304" pitchFamily="18" charset="0"/>
              <a:cs typeface="Times New Roman" panose="02020603050405020304" pitchFamily="18" charset="0"/>
            </a:rPr>
            <a:t>Increased activity</a:t>
          </a:r>
          <a:endParaRPr lang="en-US" sz="2000" dirty="0">
            <a:latin typeface="Times New Roman" panose="02020603050405020304" pitchFamily="18" charset="0"/>
            <a:cs typeface="Times New Roman" panose="02020603050405020304" pitchFamily="18" charset="0"/>
          </a:endParaRPr>
        </a:p>
      </dgm:t>
    </dgm:pt>
    <dgm:pt modelId="{B03943D2-4B7E-4EFE-A135-056235139883}" type="parTrans" cxnId="{CC62C324-35CB-4899-81A9-DAF21FED2077}">
      <dgm:prSet/>
      <dgm:spPr/>
      <dgm:t>
        <a:bodyPr/>
        <a:lstStyle/>
        <a:p>
          <a:endParaRPr lang="en-US"/>
        </a:p>
      </dgm:t>
    </dgm:pt>
    <dgm:pt modelId="{83398E7B-4A90-489C-A283-A0BDD5FBBD58}" type="sibTrans" cxnId="{CC62C324-35CB-4899-81A9-DAF21FED2077}">
      <dgm:prSet/>
      <dgm:spPr/>
      <dgm:t>
        <a:bodyPr/>
        <a:lstStyle/>
        <a:p>
          <a:endParaRPr lang="en-US"/>
        </a:p>
      </dgm:t>
    </dgm:pt>
    <dgm:pt modelId="{8917CEF5-A845-43B8-A71B-7DD3EF5BB946}">
      <dgm:prSet custT="1"/>
      <dgm:spPr/>
      <dgm:t>
        <a:bodyPr/>
        <a:lstStyle/>
        <a:p>
          <a:endParaRPr lang="en-US" sz="2000" dirty="0"/>
        </a:p>
      </dgm:t>
    </dgm:pt>
    <dgm:pt modelId="{70093B51-4269-472F-978E-4BDA3BC60203}" type="parTrans" cxnId="{50C46DDD-09CA-4751-9FF6-2C17CE22A497}">
      <dgm:prSet/>
      <dgm:spPr/>
      <dgm:t>
        <a:bodyPr/>
        <a:lstStyle/>
        <a:p>
          <a:endParaRPr lang="en-US"/>
        </a:p>
      </dgm:t>
    </dgm:pt>
    <dgm:pt modelId="{942067CD-63E8-4F16-AA35-1273D11FF2D4}" type="sibTrans" cxnId="{50C46DDD-09CA-4751-9FF6-2C17CE22A497}">
      <dgm:prSet/>
      <dgm:spPr/>
      <dgm:t>
        <a:bodyPr/>
        <a:lstStyle/>
        <a:p>
          <a:endParaRPr lang="en-US"/>
        </a:p>
      </dgm:t>
    </dgm:pt>
    <dgm:pt modelId="{66711048-FB53-4272-B2C8-3009DB03A9DE}">
      <dgm:prSet custT="1"/>
      <dgm:spPr/>
      <dgm:t>
        <a:bodyPr/>
        <a:lstStyle/>
        <a:p>
          <a:r>
            <a:rPr lang="en-US" sz="2000" dirty="0" smtClean="0">
              <a:latin typeface="Times New Roman" panose="02020603050405020304" pitchFamily="18" charset="0"/>
              <a:cs typeface="Times New Roman" panose="02020603050405020304" pitchFamily="18" charset="0"/>
            </a:rPr>
            <a:t>Decreased activity</a:t>
          </a:r>
          <a:endParaRPr lang="en-US" sz="2000" dirty="0">
            <a:latin typeface="Times New Roman" panose="02020603050405020304" pitchFamily="18" charset="0"/>
            <a:cs typeface="Times New Roman" panose="02020603050405020304" pitchFamily="18" charset="0"/>
          </a:endParaRPr>
        </a:p>
      </dgm:t>
    </dgm:pt>
    <dgm:pt modelId="{82BDF074-3B38-43BD-87B0-A6A33897C2F3}" type="parTrans" cxnId="{28D3045D-1B24-4251-9692-99662C2F320B}">
      <dgm:prSet/>
      <dgm:spPr/>
      <dgm:t>
        <a:bodyPr/>
        <a:lstStyle/>
        <a:p>
          <a:endParaRPr lang="en-US"/>
        </a:p>
      </dgm:t>
    </dgm:pt>
    <dgm:pt modelId="{FA8B48AF-51AE-40D6-81EA-4921D56CE3C2}" type="sibTrans" cxnId="{28D3045D-1B24-4251-9692-99662C2F320B}">
      <dgm:prSet/>
      <dgm:spPr/>
      <dgm:t>
        <a:bodyPr/>
        <a:lstStyle/>
        <a:p>
          <a:endParaRPr lang="en-US"/>
        </a:p>
      </dgm:t>
    </dgm:pt>
    <dgm:pt modelId="{DD6E8843-FCA4-4640-8F8B-4E27C0529C7F}">
      <dgm:prSet custT="1"/>
      <dgm:spPr/>
      <dgm:t>
        <a:bodyPr/>
        <a:lstStyle/>
        <a:p>
          <a:r>
            <a:rPr lang="en-US" sz="2000" dirty="0" smtClean="0">
              <a:latin typeface="Times New Roman" panose="02020603050405020304" pitchFamily="18" charset="0"/>
              <a:cs typeface="Times New Roman" panose="02020603050405020304" pitchFamily="18" charset="0"/>
            </a:rPr>
            <a:t>Shoulder Medial Rotation Syndrome</a:t>
          </a:r>
          <a:endParaRPr lang="en-US" sz="2000" dirty="0">
            <a:latin typeface="Times New Roman" panose="02020603050405020304" pitchFamily="18" charset="0"/>
            <a:cs typeface="Times New Roman" panose="02020603050405020304" pitchFamily="18" charset="0"/>
          </a:endParaRPr>
        </a:p>
      </dgm:t>
    </dgm:pt>
    <dgm:pt modelId="{3A270180-69FE-4D73-9ADC-CC8C7744A7A3}" type="parTrans" cxnId="{29912567-6F6E-43D0-94C9-D787F6AD8784}">
      <dgm:prSet/>
      <dgm:spPr/>
      <dgm:t>
        <a:bodyPr/>
        <a:lstStyle/>
        <a:p>
          <a:endParaRPr lang="en-US"/>
        </a:p>
      </dgm:t>
    </dgm:pt>
    <dgm:pt modelId="{44B675D2-C308-4651-94D3-BC6FD8114279}" type="sibTrans" cxnId="{29912567-6F6E-43D0-94C9-D787F6AD8784}">
      <dgm:prSet/>
      <dgm:spPr/>
      <dgm:t>
        <a:bodyPr/>
        <a:lstStyle/>
        <a:p>
          <a:endParaRPr lang="en-US"/>
        </a:p>
      </dgm:t>
    </dgm:pt>
    <dgm:pt modelId="{EEEC7DB6-4A36-4A94-AF1D-D3D48C9CA5C9}" type="pres">
      <dgm:prSet presAssocID="{78A42BBB-0B89-4D19-B593-AC64C285A214}" presName="linearFlow" presStyleCnt="0">
        <dgm:presLayoutVars>
          <dgm:dir/>
          <dgm:animLvl val="lvl"/>
          <dgm:resizeHandles val="exact"/>
        </dgm:presLayoutVars>
      </dgm:prSet>
      <dgm:spPr/>
      <dgm:t>
        <a:bodyPr/>
        <a:lstStyle/>
        <a:p>
          <a:endParaRPr lang="en-US"/>
        </a:p>
      </dgm:t>
    </dgm:pt>
    <dgm:pt modelId="{8131BCDF-2192-4857-BAA8-ACEAC2CEEAB5}" type="pres">
      <dgm:prSet presAssocID="{DBADD8EF-743C-41BA-8978-B24A90DD88E9}" presName="composite" presStyleCnt="0"/>
      <dgm:spPr/>
    </dgm:pt>
    <dgm:pt modelId="{BEC6FBAD-24BE-4577-9036-2591A0D3655C}" type="pres">
      <dgm:prSet presAssocID="{DBADD8EF-743C-41BA-8978-B24A90DD88E9}" presName="parentText" presStyleLbl="alignNode1" presStyleIdx="0" presStyleCnt="3">
        <dgm:presLayoutVars>
          <dgm:chMax val="1"/>
          <dgm:bulletEnabled val="1"/>
        </dgm:presLayoutVars>
      </dgm:prSet>
      <dgm:spPr/>
      <dgm:t>
        <a:bodyPr/>
        <a:lstStyle/>
        <a:p>
          <a:endParaRPr lang="en-US"/>
        </a:p>
      </dgm:t>
    </dgm:pt>
    <dgm:pt modelId="{F9488D13-821F-47D0-A8A9-84916C17A969}" type="pres">
      <dgm:prSet presAssocID="{DBADD8EF-743C-41BA-8978-B24A90DD88E9}" presName="descendantText" presStyleLbl="alignAcc1" presStyleIdx="0" presStyleCnt="3">
        <dgm:presLayoutVars>
          <dgm:bulletEnabled val="1"/>
        </dgm:presLayoutVars>
      </dgm:prSet>
      <dgm:spPr/>
      <dgm:t>
        <a:bodyPr/>
        <a:lstStyle/>
        <a:p>
          <a:endParaRPr lang="en-US"/>
        </a:p>
      </dgm:t>
    </dgm:pt>
    <dgm:pt modelId="{C50BA398-BF25-4014-AA9A-E4CC775A8C15}" type="pres">
      <dgm:prSet presAssocID="{EFE9709D-A77B-43DD-A67B-B40F54FC3EFE}" presName="sp" presStyleCnt="0"/>
      <dgm:spPr/>
    </dgm:pt>
    <dgm:pt modelId="{E65801A2-BAE5-4D72-A70B-B7C822E9B3C1}" type="pres">
      <dgm:prSet presAssocID="{6A65064F-59BC-463B-A1CA-1291797E033C}" presName="composite" presStyleCnt="0"/>
      <dgm:spPr/>
    </dgm:pt>
    <dgm:pt modelId="{FE4108C2-ED76-4BFE-B0FA-44931128A911}" type="pres">
      <dgm:prSet presAssocID="{6A65064F-59BC-463B-A1CA-1291797E033C}" presName="parentText" presStyleLbl="alignNode1" presStyleIdx="1" presStyleCnt="3">
        <dgm:presLayoutVars>
          <dgm:chMax val="1"/>
          <dgm:bulletEnabled val="1"/>
        </dgm:presLayoutVars>
      </dgm:prSet>
      <dgm:spPr/>
      <dgm:t>
        <a:bodyPr/>
        <a:lstStyle/>
        <a:p>
          <a:endParaRPr lang="en-US"/>
        </a:p>
      </dgm:t>
    </dgm:pt>
    <dgm:pt modelId="{065E33DF-C6A6-4CC1-B69B-F9DF67B26987}" type="pres">
      <dgm:prSet presAssocID="{6A65064F-59BC-463B-A1CA-1291797E033C}" presName="descendantText" presStyleLbl="alignAcc1" presStyleIdx="1" presStyleCnt="3">
        <dgm:presLayoutVars>
          <dgm:bulletEnabled val="1"/>
        </dgm:presLayoutVars>
      </dgm:prSet>
      <dgm:spPr/>
      <dgm:t>
        <a:bodyPr/>
        <a:lstStyle/>
        <a:p>
          <a:endParaRPr lang="en-US"/>
        </a:p>
      </dgm:t>
    </dgm:pt>
    <dgm:pt modelId="{022AC680-FB71-44B3-AAB1-CA95A1BC2926}" type="pres">
      <dgm:prSet presAssocID="{BB67CFB5-429A-4D0A-947C-A7D334121943}" presName="sp" presStyleCnt="0"/>
      <dgm:spPr/>
    </dgm:pt>
    <dgm:pt modelId="{129B563A-117A-4CA4-8384-24F45F0A573D}" type="pres">
      <dgm:prSet presAssocID="{7AB9156F-A16A-4AD5-BB91-6F25250CAC88}" presName="composite" presStyleCnt="0"/>
      <dgm:spPr/>
    </dgm:pt>
    <dgm:pt modelId="{C15084B5-420C-4033-AE51-4E4E71C0B9F8}" type="pres">
      <dgm:prSet presAssocID="{7AB9156F-A16A-4AD5-BB91-6F25250CAC88}" presName="parentText" presStyleLbl="alignNode1" presStyleIdx="2" presStyleCnt="3">
        <dgm:presLayoutVars>
          <dgm:chMax val="1"/>
          <dgm:bulletEnabled val="1"/>
        </dgm:presLayoutVars>
      </dgm:prSet>
      <dgm:spPr/>
      <dgm:t>
        <a:bodyPr/>
        <a:lstStyle/>
        <a:p>
          <a:endParaRPr lang="en-US"/>
        </a:p>
      </dgm:t>
    </dgm:pt>
    <dgm:pt modelId="{420E3A1D-E000-474E-9F41-9797F0D489CE}" type="pres">
      <dgm:prSet presAssocID="{7AB9156F-A16A-4AD5-BB91-6F25250CAC88}" presName="descendantText" presStyleLbl="alignAcc1" presStyleIdx="2" presStyleCnt="3">
        <dgm:presLayoutVars>
          <dgm:bulletEnabled val="1"/>
        </dgm:presLayoutVars>
      </dgm:prSet>
      <dgm:spPr/>
      <dgm:t>
        <a:bodyPr/>
        <a:lstStyle/>
        <a:p>
          <a:endParaRPr lang="en-US"/>
        </a:p>
      </dgm:t>
    </dgm:pt>
  </dgm:ptLst>
  <dgm:cxnLst>
    <dgm:cxn modelId="{A6AA32E9-39D5-46EF-96C0-EA5793B9CF9B}" srcId="{78A42BBB-0B89-4D19-B593-AC64C285A214}" destId="{DBADD8EF-743C-41BA-8978-B24A90DD88E9}" srcOrd="0" destOrd="0" parTransId="{58EF7BB6-AAEE-4E5B-8BDF-F6E0DC850812}" sibTransId="{EFE9709D-A77B-43DD-A67B-B40F54FC3EFE}"/>
    <dgm:cxn modelId="{D5A5036D-5D38-4E36-83DA-2B8986B47984}" srcId="{6A65064F-59BC-463B-A1CA-1291797E033C}" destId="{21252608-B275-45D4-868A-6014AAEB2A2F}" srcOrd="0" destOrd="0" parTransId="{E1C00C27-D749-4480-BDA8-736CCCE1F308}" sibTransId="{6FEDB46E-158C-4C50-B172-762290D9B794}"/>
    <dgm:cxn modelId="{2AAEEFFC-9ED2-46EE-933C-81261EF3B7B3}" type="presOf" srcId="{6A65064F-59BC-463B-A1CA-1291797E033C}" destId="{FE4108C2-ED76-4BFE-B0FA-44931128A911}" srcOrd="0" destOrd="0" presId="urn:microsoft.com/office/officeart/2005/8/layout/chevron2"/>
    <dgm:cxn modelId="{28D3045D-1B24-4251-9692-99662C2F320B}" srcId="{DBADD8EF-743C-41BA-8978-B24A90DD88E9}" destId="{66711048-FB53-4272-B2C8-3009DB03A9DE}" srcOrd="1" destOrd="0" parTransId="{82BDF074-3B38-43BD-87B0-A6A33897C2F3}" sibTransId="{FA8B48AF-51AE-40D6-81EA-4921D56CE3C2}"/>
    <dgm:cxn modelId="{DDCEA044-272C-4927-97FB-AD4E9D6EBEA8}" srcId="{78A42BBB-0B89-4D19-B593-AC64C285A214}" destId="{6A65064F-59BC-463B-A1CA-1291797E033C}" srcOrd="1" destOrd="0" parTransId="{93BCA207-EB03-4C5A-AF2C-78E76C7D2800}" sibTransId="{BB67CFB5-429A-4D0A-947C-A7D334121943}"/>
    <dgm:cxn modelId="{B5182842-4A7A-41AB-9BF4-B3AEB9F4DABE}" type="presOf" srcId="{66711048-FB53-4272-B2C8-3009DB03A9DE}" destId="{F9488D13-821F-47D0-A8A9-84916C17A969}" srcOrd="0" destOrd="1" presId="urn:microsoft.com/office/officeart/2005/8/layout/chevron2"/>
    <dgm:cxn modelId="{CC8DE64E-F45F-4CC1-B51B-D5FEFC5F4EA3}" srcId="{78A42BBB-0B89-4D19-B593-AC64C285A214}" destId="{7AB9156F-A16A-4AD5-BB91-6F25250CAC88}" srcOrd="2" destOrd="0" parTransId="{9A5DA616-9868-4DB4-8072-8E436F13063E}" sibTransId="{B1CFA0F2-7687-48BF-85A9-30356E836C59}"/>
    <dgm:cxn modelId="{8E4421D5-4D62-4C34-86F2-FF26D4DB761B}" type="presOf" srcId="{7AB9156F-A16A-4AD5-BB91-6F25250CAC88}" destId="{C15084B5-420C-4033-AE51-4E4E71C0B9F8}" srcOrd="0" destOrd="0" presId="urn:microsoft.com/office/officeart/2005/8/layout/chevron2"/>
    <dgm:cxn modelId="{186224BC-F91E-49D1-AEA3-BCF9BF5CEA7C}" type="presOf" srcId="{78A42BBB-0B89-4D19-B593-AC64C285A214}" destId="{EEEC7DB6-4A36-4A94-AF1D-D3D48C9CA5C9}" srcOrd="0" destOrd="0" presId="urn:microsoft.com/office/officeart/2005/8/layout/chevron2"/>
    <dgm:cxn modelId="{DBA3697B-CC90-4C2E-81E5-99FFA9B7D57B}" type="presOf" srcId="{DBADD8EF-743C-41BA-8978-B24A90DD88E9}" destId="{BEC6FBAD-24BE-4577-9036-2591A0D3655C}" srcOrd="0" destOrd="0" presId="urn:microsoft.com/office/officeart/2005/8/layout/chevron2"/>
    <dgm:cxn modelId="{0547B0D4-F2B5-4AB1-812E-96851BB4026A}" type="presOf" srcId="{8534227B-ABE8-4502-A1E8-AF6D906B7520}" destId="{F9488D13-821F-47D0-A8A9-84916C17A969}" srcOrd="0" destOrd="0" presId="urn:microsoft.com/office/officeart/2005/8/layout/chevron2"/>
    <dgm:cxn modelId="{50C46DDD-09CA-4751-9FF6-2C17CE22A497}" srcId="{DBADD8EF-743C-41BA-8978-B24A90DD88E9}" destId="{8917CEF5-A845-43B8-A71B-7DD3EF5BB946}" srcOrd="2" destOrd="0" parTransId="{70093B51-4269-472F-978E-4BDA3BC60203}" sibTransId="{942067CD-63E8-4F16-AA35-1273D11FF2D4}"/>
    <dgm:cxn modelId="{75AED4FF-0036-4387-94AA-582C8C4CDF87}" type="presOf" srcId="{8917CEF5-A845-43B8-A71B-7DD3EF5BB946}" destId="{F9488D13-821F-47D0-A8A9-84916C17A969}" srcOrd="0" destOrd="2" presId="urn:microsoft.com/office/officeart/2005/8/layout/chevron2"/>
    <dgm:cxn modelId="{29912567-6F6E-43D0-94C9-D787F6AD8784}" srcId="{7AB9156F-A16A-4AD5-BB91-6F25250CAC88}" destId="{DD6E8843-FCA4-4640-8F8B-4E27C0529C7F}" srcOrd="0" destOrd="0" parTransId="{3A270180-69FE-4D73-9ADC-CC8C7744A7A3}" sibTransId="{44B675D2-C308-4651-94D3-BC6FD8114279}"/>
    <dgm:cxn modelId="{516DCA7D-C072-47A9-AC49-536F59D2AC96}" type="presOf" srcId="{DD6E8843-FCA4-4640-8F8B-4E27C0529C7F}" destId="{420E3A1D-E000-474E-9F41-9797F0D489CE}" srcOrd="0" destOrd="0" presId="urn:microsoft.com/office/officeart/2005/8/layout/chevron2"/>
    <dgm:cxn modelId="{7707EE93-EA26-485F-BE53-FD459B1793BF}" type="presOf" srcId="{21252608-B275-45D4-868A-6014AAEB2A2F}" destId="{065E33DF-C6A6-4CC1-B69B-F9DF67B26987}" srcOrd="0" destOrd="0" presId="urn:microsoft.com/office/officeart/2005/8/layout/chevron2"/>
    <dgm:cxn modelId="{CC62C324-35CB-4899-81A9-DAF21FED2077}" srcId="{DBADD8EF-743C-41BA-8978-B24A90DD88E9}" destId="{8534227B-ABE8-4502-A1E8-AF6D906B7520}" srcOrd="0" destOrd="0" parTransId="{B03943D2-4B7E-4EFE-A135-056235139883}" sibTransId="{83398E7B-4A90-489C-A283-A0BDD5FBBD58}"/>
    <dgm:cxn modelId="{721CBABD-D869-49A8-A8AD-DB6D035DFE7C}" type="presParOf" srcId="{EEEC7DB6-4A36-4A94-AF1D-D3D48C9CA5C9}" destId="{8131BCDF-2192-4857-BAA8-ACEAC2CEEAB5}" srcOrd="0" destOrd="0" presId="urn:microsoft.com/office/officeart/2005/8/layout/chevron2"/>
    <dgm:cxn modelId="{95107EFC-9F45-4453-B481-803F9F42F45D}" type="presParOf" srcId="{8131BCDF-2192-4857-BAA8-ACEAC2CEEAB5}" destId="{BEC6FBAD-24BE-4577-9036-2591A0D3655C}" srcOrd="0" destOrd="0" presId="urn:microsoft.com/office/officeart/2005/8/layout/chevron2"/>
    <dgm:cxn modelId="{5DB997C8-1F07-4788-83C4-B9CAC8EFBAB8}" type="presParOf" srcId="{8131BCDF-2192-4857-BAA8-ACEAC2CEEAB5}" destId="{F9488D13-821F-47D0-A8A9-84916C17A969}" srcOrd="1" destOrd="0" presId="urn:microsoft.com/office/officeart/2005/8/layout/chevron2"/>
    <dgm:cxn modelId="{87711AA0-5394-437D-894E-238E97AFD001}" type="presParOf" srcId="{EEEC7DB6-4A36-4A94-AF1D-D3D48C9CA5C9}" destId="{C50BA398-BF25-4014-AA9A-E4CC775A8C15}" srcOrd="1" destOrd="0" presId="urn:microsoft.com/office/officeart/2005/8/layout/chevron2"/>
    <dgm:cxn modelId="{93AF8862-8126-4475-A291-E3D85868E1F6}" type="presParOf" srcId="{EEEC7DB6-4A36-4A94-AF1D-D3D48C9CA5C9}" destId="{E65801A2-BAE5-4D72-A70B-B7C822E9B3C1}" srcOrd="2" destOrd="0" presId="urn:microsoft.com/office/officeart/2005/8/layout/chevron2"/>
    <dgm:cxn modelId="{59A3D9C4-DB23-4E67-BA26-76B6A7D3ED30}" type="presParOf" srcId="{E65801A2-BAE5-4D72-A70B-B7C822E9B3C1}" destId="{FE4108C2-ED76-4BFE-B0FA-44931128A911}" srcOrd="0" destOrd="0" presId="urn:microsoft.com/office/officeart/2005/8/layout/chevron2"/>
    <dgm:cxn modelId="{11DAF9B8-6C33-42FD-BCD8-05A4D9FAFB88}" type="presParOf" srcId="{E65801A2-BAE5-4D72-A70B-B7C822E9B3C1}" destId="{065E33DF-C6A6-4CC1-B69B-F9DF67B26987}" srcOrd="1" destOrd="0" presId="urn:microsoft.com/office/officeart/2005/8/layout/chevron2"/>
    <dgm:cxn modelId="{5962144D-C9E7-4EED-B71A-444989CABF8E}" type="presParOf" srcId="{EEEC7DB6-4A36-4A94-AF1D-D3D48C9CA5C9}" destId="{022AC680-FB71-44B3-AAB1-CA95A1BC2926}" srcOrd="3" destOrd="0" presId="urn:microsoft.com/office/officeart/2005/8/layout/chevron2"/>
    <dgm:cxn modelId="{0955C63F-B05B-4AEC-B8DC-76A03A4889B1}" type="presParOf" srcId="{EEEC7DB6-4A36-4A94-AF1D-D3D48C9CA5C9}" destId="{129B563A-117A-4CA4-8384-24F45F0A573D}" srcOrd="4" destOrd="0" presId="urn:microsoft.com/office/officeart/2005/8/layout/chevron2"/>
    <dgm:cxn modelId="{B496248C-AE13-4485-919E-091403972948}" type="presParOf" srcId="{129B563A-117A-4CA4-8384-24F45F0A573D}" destId="{C15084B5-420C-4033-AE51-4E4E71C0B9F8}" srcOrd="0" destOrd="0" presId="urn:microsoft.com/office/officeart/2005/8/layout/chevron2"/>
    <dgm:cxn modelId="{4D9F8BF1-A4B0-4CEB-B959-BA1B1D7BD487}" type="presParOf" srcId="{129B563A-117A-4CA4-8384-24F45F0A573D}" destId="{420E3A1D-E000-474E-9F41-9797F0D489C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6FBAD-24BE-4577-9036-2591A0D3655C}">
      <dsp:nvSpPr>
        <dsp:cNvPr id="0" name=""/>
        <dsp:cNvSpPr/>
      </dsp:nvSpPr>
      <dsp:spPr>
        <a:xfrm rot="5400000">
          <a:off x="-236363" y="238771"/>
          <a:ext cx="1575754" cy="1103028"/>
        </a:xfrm>
        <a:prstGeom prst="chevron">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Times New Roman" panose="02020603050405020304" pitchFamily="18" charset="0"/>
              <a:cs typeface="Times New Roman" panose="02020603050405020304" pitchFamily="18" charset="0"/>
            </a:rPr>
            <a:t>Muscle Activation</a:t>
          </a:r>
          <a:endParaRPr lang="en-US" sz="1600" b="1" kern="1200" dirty="0">
            <a:solidFill>
              <a:schemeClr val="tx1"/>
            </a:solidFill>
            <a:latin typeface="Times New Roman" panose="02020603050405020304" pitchFamily="18" charset="0"/>
            <a:cs typeface="Times New Roman" panose="02020603050405020304" pitchFamily="18" charset="0"/>
          </a:endParaRPr>
        </a:p>
      </dsp:txBody>
      <dsp:txXfrm rot="-5400000">
        <a:off x="0" y="553922"/>
        <a:ext cx="1103028" cy="472726"/>
      </dsp:txXfrm>
    </dsp:sp>
    <dsp:sp modelId="{F9488D13-821F-47D0-A8A9-84916C17A969}">
      <dsp:nvSpPr>
        <dsp:cNvPr id="0" name=""/>
        <dsp:cNvSpPr/>
      </dsp:nvSpPr>
      <dsp:spPr>
        <a:xfrm rot="5400000">
          <a:off x="3506494" y="-2401057"/>
          <a:ext cx="1024240" cy="583117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Times New Roman" panose="02020603050405020304" pitchFamily="18" charset="0"/>
              <a:cs typeface="Times New Roman" panose="02020603050405020304" pitchFamily="18" charset="0"/>
            </a:rPr>
            <a:t>Increased activity</a:t>
          </a:r>
          <a:endParaRPr lang="en-US"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n-US" sz="2000" kern="1200" dirty="0" smtClean="0">
              <a:latin typeface="Times New Roman" panose="02020603050405020304" pitchFamily="18" charset="0"/>
              <a:cs typeface="Times New Roman" panose="02020603050405020304" pitchFamily="18" charset="0"/>
            </a:rPr>
            <a:t>Decreased activity</a:t>
          </a:r>
          <a:endParaRPr lang="en-US"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endParaRPr lang="en-US" sz="2000" kern="1200" dirty="0"/>
        </a:p>
      </dsp:txBody>
      <dsp:txXfrm rot="-5400000">
        <a:off x="1103029" y="52407"/>
        <a:ext cx="5781173" cy="924242"/>
      </dsp:txXfrm>
    </dsp:sp>
    <dsp:sp modelId="{FE4108C2-ED76-4BFE-B0FA-44931128A911}">
      <dsp:nvSpPr>
        <dsp:cNvPr id="0" name=""/>
        <dsp:cNvSpPr/>
      </dsp:nvSpPr>
      <dsp:spPr>
        <a:xfrm rot="5400000">
          <a:off x="-236363" y="1620185"/>
          <a:ext cx="1575754" cy="1103028"/>
        </a:xfrm>
        <a:prstGeom prst="chevron">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Times New Roman" panose="02020603050405020304" pitchFamily="18" charset="0"/>
              <a:cs typeface="Times New Roman" panose="02020603050405020304" pitchFamily="18" charset="0"/>
            </a:rPr>
            <a:t>Alignment</a:t>
          </a:r>
          <a:endParaRPr lang="en-US" sz="1500" kern="1200" dirty="0">
            <a:solidFill>
              <a:schemeClr val="tx1"/>
            </a:solidFill>
            <a:latin typeface="Times New Roman" panose="02020603050405020304" pitchFamily="18" charset="0"/>
            <a:cs typeface="Times New Roman" panose="02020603050405020304" pitchFamily="18" charset="0"/>
          </a:endParaRPr>
        </a:p>
      </dsp:txBody>
      <dsp:txXfrm rot="-5400000">
        <a:off x="0" y="1935336"/>
        <a:ext cx="1103028" cy="472726"/>
      </dsp:txXfrm>
    </dsp:sp>
    <dsp:sp modelId="{065E33DF-C6A6-4CC1-B69B-F9DF67B26987}">
      <dsp:nvSpPr>
        <dsp:cNvPr id="0" name=""/>
        <dsp:cNvSpPr/>
      </dsp:nvSpPr>
      <dsp:spPr>
        <a:xfrm rot="5400000">
          <a:off x="3506494" y="-1019643"/>
          <a:ext cx="1024240" cy="583117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Times New Roman" panose="02020603050405020304" pitchFamily="18" charset="0"/>
              <a:cs typeface="Times New Roman" panose="02020603050405020304" pitchFamily="18" charset="0"/>
            </a:rPr>
            <a:t>Swimmer’s Posture</a:t>
          </a:r>
          <a:endParaRPr lang="en-US" sz="2000" kern="1200" dirty="0">
            <a:latin typeface="Times New Roman" panose="02020603050405020304" pitchFamily="18" charset="0"/>
            <a:cs typeface="Times New Roman" panose="02020603050405020304" pitchFamily="18" charset="0"/>
          </a:endParaRPr>
        </a:p>
      </dsp:txBody>
      <dsp:txXfrm rot="-5400000">
        <a:off x="1103029" y="1433821"/>
        <a:ext cx="5781173" cy="924242"/>
      </dsp:txXfrm>
    </dsp:sp>
    <dsp:sp modelId="{C15084B5-420C-4033-AE51-4E4E71C0B9F8}">
      <dsp:nvSpPr>
        <dsp:cNvPr id="0" name=""/>
        <dsp:cNvSpPr/>
      </dsp:nvSpPr>
      <dsp:spPr>
        <a:xfrm rot="5400000">
          <a:off x="-236363" y="3001599"/>
          <a:ext cx="1575754" cy="1103028"/>
        </a:xfrm>
        <a:prstGeom prst="chevron">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Times New Roman" panose="02020603050405020304" pitchFamily="18" charset="0"/>
              <a:cs typeface="Times New Roman" panose="02020603050405020304" pitchFamily="18" charset="0"/>
            </a:rPr>
            <a:t>Movement Pattern</a:t>
          </a:r>
          <a:endParaRPr lang="en-US" sz="1600" b="1" kern="1200" dirty="0">
            <a:solidFill>
              <a:schemeClr val="tx1"/>
            </a:solidFill>
            <a:latin typeface="Times New Roman" panose="02020603050405020304" pitchFamily="18" charset="0"/>
            <a:cs typeface="Times New Roman" panose="02020603050405020304" pitchFamily="18" charset="0"/>
          </a:endParaRPr>
        </a:p>
      </dsp:txBody>
      <dsp:txXfrm rot="-5400000">
        <a:off x="0" y="3316750"/>
        <a:ext cx="1103028" cy="472726"/>
      </dsp:txXfrm>
    </dsp:sp>
    <dsp:sp modelId="{420E3A1D-E000-474E-9F41-9797F0D489CE}">
      <dsp:nvSpPr>
        <dsp:cNvPr id="0" name=""/>
        <dsp:cNvSpPr/>
      </dsp:nvSpPr>
      <dsp:spPr>
        <a:xfrm rot="5400000">
          <a:off x="3506494" y="361770"/>
          <a:ext cx="1024240" cy="583117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Times New Roman" panose="02020603050405020304" pitchFamily="18" charset="0"/>
              <a:cs typeface="Times New Roman" panose="02020603050405020304" pitchFamily="18" charset="0"/>
            </a:rPr>
            <a:t>Shoulder Medial Rotation Syndrome</a:t>
          </a:r>
          <a:endParaRPr lang="en-US" sz="2000" kern="1200" dirty="0">
            <a:latin typeface="Times New Roman" panose="02020603050405020304" pitchFamily="18" charset="0"/>
            <a:cs typeface="Times New Roman" panose="02020603050405020304" pitchFamily="18" charset="0"/>
          </a:endParaRPr>
        </a:p>
      </dsp:txBody>
      <dsp:txXfrm rot="-5400000">
        <a:off x="1103029" y="2815235"/>
        <a:ext cx="5781173" cy="92424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4CC090-2AEC-4F78-AB83-FCD765B0664B}"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1A0095-966B-4495-BB8B-55C94DAECFCE}" type="slidenum">
              <a:rPr lang="en-US" smtClean="0"/>
              <a:t>‹#›</a:t>
            </a:fld>
            <a:endParaRPr lang="en-US"/>
          </a:p>
        </p:txBody>
      </p:sp>
    </p:spTree>
    <p:extLst>
      <p:ext uri="{BB962C8B-B14F-4D97-AF65-F5344CB8AC3E}">
        <p14:creationId xmlns:p14="http://schemas.microsoft.com/office/powerpoint/2010/main" val="1470185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ct val="20000"/>
              </a:spcBef>
              <a:spcAft>
                <a:spcPts val="0"/>
              </a:spcAft>
              <a:buClr>
                <a:srgbClr val="D16349"/>
              </a:buClr>
              <a:buSzPct val="85000"/>
              <a:buFont typeface="Wingdings 2"/>
              <a:buNone/>
              <a:tabLst/>
              <a:defRPr/>
            </a:pPr>
            <a:r>
              <a:rPr kumimoji="0" lang="en-US" sz="2700" b="0" i="0" u="none" strike="noStrike" kern="1200" cap="none" spc="0" normalizeH="0" baseline="0" noProof="0" dirty="0" smtClean="0">
                <a:ln>
                  <a:noFill/>
                </a:ln>
                <a:solidFill>
                  <a:prstClr val="black"/>
                </a:solidFill>
                <a:effectLst/>
                <a:uLnTx/>
                <a:uFillTx/>
                <a:latin typeface="Georgia"/>
                <a:cs typeface="B Nazanin" pitchFamily="2" charset="-78"/>
              </a:rPr>
              <a:t>The </a:t>
            </a:r>
            <a:r>
              <a:rPr kumimoji="0" lang="en-US" sz="2700" b="0" i="0" u="none" strike="noStrike" kern="1200" cap="none" spc="0" normalizeH="0" baseline="0" noProof="0" dirty="0" err="1" smtClean="0">
                <a:ln>
                  <a:noFill/>
                </a:ln>
                <a:solidFill>
                  <a:prstClr val="black"/>
                </a:solidFill>
                <a:effectLst/>
                <a:uLnTx/>
                <a:uFillTx/>
                <a:latin typeface="Georgia"/>
                <a:cs typeface="B Nazanin" pitchFamily="2" charset="-78"/>
              </a:rPr>
              <a:t>glenohumeral</a:t>
            </a:r>
            <a:r>
              <a:rPr kumimoji="0" lang="en-US" sz="2700" b="0" i="0" u="none" strike="noStrike" kern="1200" cap="none" spc="0" normalizeH="0" baseline="0" noProof="0" dirty="0" smtClean="0">
                <a:ln>
                  <a:noFill/>
                </a:ln>
                <a:solidFill>
                  <a:prstClr val="black"/>
                </a:solidFill>
                <a:effectLst/>
                <a:uLnTx/>
                <a:uFillTx/>
                <a:latin typeface="Georgia"/>
                <a:cs typeface="B Nazanin" pitchFamily="2" charset="-78"/>
              </a:rPr>
              <a:t> joint is a ball and socket joint. Unlike the hip joint, which has a deep socket, the </a:t>
            </a:r>
            <a:r>
              <a:rPr kumimoji="0" lang="en-US" sz="2700" b="0" i="0" u="none" strike="noStrike" kern="1200" cap="none" spc="0" normalizeH="0" baseline="0" noProof="0" dirty="0" err="1" smtClean="0">
                <a:ln>
                  <a:noFill/>
                </a:ln>
                <a:solidFill>
                  <a:prstClr val="black"/>
                </a:solidFill>
                <a:effectLst/>
                <a:uLnTx/>
                <a:uFillTx/>
                <a:latin typeface="Georgia"/>
                <a:cs typeface="B Nazanin" pitchFamily="2" charset="-78"/>
              </a:rPr>
              <a:t>glenoid</a:t>
            </a:r>
            <a:r>
              <a:rPr kumimoji="0" lang="en-US" sz="2700" b="0" i="0" u="none" strike="noStrike" kern="1200" cap="none" spc="0" normalizeH="0" baseline="0" noProof="0" dirty="0" smtClean="0">
                <a:ln>
                  <a:noFill/>
                </a:ln>
                <a:solidFill>
                  <a:prstClr val="black"/>
                </a:solidFill>
                <a:effectLst/>
                <a:uLnTx/>
                <a:uFillTx/>
                <a:latin typeface="Georgia"/>
                <a:cs typeface="B Nazanin" pitchFamily="2" charset="-78"/>
              </a:rPr>
              <a:t> cavity is a shallow socket and is inherently unstable. The relationship between the humeral head and the </a:t>
            </a:r>
            <a:r>
              <a:rPr kumimoji="0" lang="en-US" sz="2700" b="0" i="0" u="none" strike="noStrike" kern="1200" cap="none" spc="0" normalizeH="0" baseline="0" noProof="0" dirty="0" err="1" smtClean="0">
                <a:ln>
                  <a:noFill/>
                </a:ln>
                <a:solidFill>
                  <a:prstClr val="black"/>
                </a:solidFill>
                <a:effectLst/>
                <a:uLnTx/>
                <a:uFillTx/>
                <a:latin typeface="Georgia"/>
                <a:cs typeface="B Nazanin" pitchFamily="2" charset="-78"/>
              </a:rPr>
              <a:t>glenoid</a:t>
            </a:r>
            <a:r>
              <a:rPr kumimoji="0" lang="en-US" sz="2700" b="0" i="0" u="none" strike="noStrike" kern="1200" cap="none" spc="0" normalizeH="0" baseline="0" noProof="0" dirty="0" smtClean="0">
                <a:ln>
                  <a:noFill/>
                </a:ln>
                <a:solidFill>
                  <a:prstClr val="black"/>
                </a:solidFill>
                <a:effectLst/>
                <a:uLnTx/>
                <a:uFillTx/>
                <a:latin typeface="Georgia"/>
                <a:cs typeface="B Nazanin" pitchFamily="2" charset="-78"/>
              </a:rPr>
              <a:t> cavity has been likened to a seal balancing a ball on its nose. This implies that shoulder stability arises from a dynamic ball and socket stability that involves other structures. This additional stability is provided by static constraints the </a:t>
            </a:r>
            <a:r>
              <a:rPr kumimoji="0" lang="en-US" sz="2700" b="0" i="0" u="none" strike="noStrike" kern="1200" cap="none" spc="0" normalizeH="0" baseline="0" noProof="0" dirty="0" err="1" smtClean="0">
                <a:ln>
                  <a:noFill/>
                </a:ln>
                <a:solidFill>
                  <a:prstClr val="black"/>
                </a:solidFill>
                <a:effectLst/>
                <a:uLnTx/>
                <a:uFillTx/>
                <a:latin typeface="Georgia"/>
                <a:cs typeface="B Nazanin" pitchFamily="2" charset="-78"/>
              </a:rPr>
              <a:t>glenohumeral</a:t>
            </a:r>
            <a:r>
              <a:rPr kumimoji="0" lang="en-US" sz="2700" b="0" i="0" u="none" strike="noStrike" kern="1200" cap="none" spc="0" normalizeH="0" baseline="0" noProof="0" dirty="0" smtClean="0">
                <a:ln>
                  <a:noFill/>
                </a:ln>
                <a:solidFill>
                  <a:prstClr val="black"/>
                </a:solidFill>
                <a:effectLst/>
                <a:uLnTx/>
                <a:uFillTx/>
                <a:latin typeface="Georgia"/>
                <a:cs typeface="B Nazanin" pitchFamily="2" charset="-78"/>
              </a:rPr>
              <a:t> ligaments, </a:t>
            </a:r>
            <a:r>
              <a:rPr kumimoji="0" lang="en-US" sz="2700" b="0" i="0" u="none" strike="noStrike" kern="1200" cap="none" spc="0" normalizeH="0" baseline="0" noProof="0" dirty="0" err="1" smtClean="0">
                <a:ln>
                  <a:noFill/>
                </a:ln>
                <a:solidFill>
                  <a:prstClr val="black"/>
                </a:solidFill>
                <a:effectLst/>
                <a:uLnTx/>
                <a:uFillTx/>
                <a:latin typeface="Georgia"/>
                <a:cs typeface="B Nazanin" pitchFamily="2" charset="-78"/>
              </a:rPr>
              <a:t>glenoid</a:t>
            </a:r>
            <a:r>
              <a:rPr kumimoji="0" lang="en-US" sz="2700" b="0" i="0" u="none" strike="noStrike" kern="1200" cap="none" spc="0" normalizeH="0" baseline="0" noProof="0" dirty="0" smtClean="0">
                <a:ln>
                  <a:noFill/>
                </a:ln>
                <a:solidFill>
                  <a:prstClr val="black"/>
                </a:solidFill>
                <a:effectLst/>
                <a:uLnTx/>
                <a:uFillTx/>
                <a:latin typeface="Georgia"/>
                <a:cs typeface="B Nazanin" pitchFamily="2" charset="-78"/>
              </a:rPr>
              <a:t> labrum and capsule and dynamic constraints, predominantly the rotator cuff and scapular stabilizing muscles (Fig. 17.1).</a:t>
            </a:r>
          </a:p>
          <a:p>
            <a:endParaRPr lang="en-US" dirty="0"/>
          </a:p>
        </p:txBody>
      </p:sp>
      <p:sp>
        <p:nvSpPr>
          <p:cNvPr id="4" name="Slide Number Placeholder 3"/>
          <p:cNvSpPr>
            <a:spLocks noGrp="1"/>
          </p:cNvSpPr>
          <p:nvPr>
            <p:ph type="sldNum" sz="quarter" idx="10"/>
          </p:nvPr>
        </p:nvSpPr>
        <p:spPr/>
        <p:txBody>
          <a:bodyPr/>
          <a:lstStyle/>
          <a:p>
            <a:fld id="{131A0095-966B-4495-BB8B-55C94DAECFCE}" type="slidenum">
              <a:rPr lang="en-US" smtClean="0"/>
              <a:t>3</a:t>
            </a:fld>
            <a:endParaRPr lang="en-US"/>
          </a:p>
        </p:txBody>
      </p:sp>
    </p:spTree>
    <p:extLst>
      <p:ext uri="{BB962C8B-B14F-4D97-AF65-F5344CB8AC3E}">
        <p14:creationId xmlns:p14="http://schemas.microsoft.com/office/powerpoint/2010/main" val="23813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ct val="20000"/>
              </a:spcBef>
              <a:spcAft>
                <a:spcPts val="0"/>
              </a:spcAft>
              <a:buClr>
                <a:srgbClr val="D16349"/>
              </a:buClr>
              <a:buSzPct val="85000"/>
              <a:buFont typeface="Wingdings 2"/>
              <a:buNone/>
              <a:tabLst/>
              <a:defRPr/>
            </a:pPr>
            <a:r>
              <a:rPr kumimoji="0" lang="en-US" sz="2700" b="0" i="0" u="none" strike="noStrike" kern="1200" cap="none" spc="0" normalizeH="0" baseline="0" noProof="0" dirty="0" smtClean="0">
                <a:ln>
                  <a:noFill/>
                </a:ln>
                <a:solidFill>
                  <a:prstClr val="black"/>
                </a:solidFill>
                <a:effectLst/>
                <a:uLnTx/>
                <a:uFillTx/>
                <a:latin typeface="Georgia"/>
                <a:cs typeface="B Nazanin" pitchFamily="2" charset="-78"/>
              </a:rPr>
              <a:t>abducts the </a:t>
            </a:r>
            <a:r>
              <a:rPr kumimoji="0" lang="en-US" sz="2700" b="0" i="0" u="none" strike="noStrike" kern="1200" cap="none" spc="0" normalizeH="0" baseline="0" noProof="0" dirty="0" err="1" smtClean="0">
                <a:ln>
                  <a:noFill/>
                </a:ln>
                <a:solidFill>
                  <a:prstClr val="black"/>
                </a:solidFill>
                <a:effectLst/>
                <a:uLnTx/>
                <a:uFillTx/>
                <a:latin typeface="Georgia"/>
                <a:cs typeface="B Nazanin" pitchFamily="2" charset="-78"/>
              </a:rPr>
              <a:t>humerus</a:t>
            </a:r>
            <a:r>
              <a:rPr kumimoji="0" lang="en-US" sz="2700" b="0" i="0" u="none" strike="noStrike" kern="1200" cap="none" spc="0" normalizeH="0" baseline="0" noProof="0" dirty="0" smtClean="0">
                <a:ln>
                  <a:noFill/>
                </a:ln>
                <a:solidFill>
                  <a:prstClr val="black"/>
                </a:solidFill>
                <a:effectLst/>
                <a:uLnTx/>
                <a:uFillTx/>
                <a:latin typeface="Georgia"/>
                <a:cs typeface="B Nazanin" pitchFamily="2" charset="-78"/>
              </a:rPr>
              <a:t>. The anterior portion of the deltoid muscle flexes and medially rotates the </a:t>
            </a:r>
            <a:r>
              <a:rPr kumimoji="0" lang="en-US" sz="2700" b="0" i="0" u="none" strike="noStrike" kern="1200" cap="none" spc="0" normalizeH="0" baseline="0" noProof="0" dirty="0" err="1" smtClean="0">
                <a:ln>
                  <a:noFill/>
                </a:ln>
                <a:solidFill>
                  <a:prstClr val="black"/>
                </a:solidFill>
                <a:effectLst/>
                <a:uLnTx/>
                <a:uFillTx/>
                <a:latin typeface="Georgia"/>
                <a:cs typeface="B Nazanin" pitchFamily="2" charset="-78"/>
              </a:rPr>
              <a:t>humerus</a:t>
            </a:r>
            <a:r>
              <a:rPr kumimoji="0" lang="en-US" sz="2700" b="0" i="0" u="none" strike="noStrike" kern="1200" cap="none" spc="0" normalizeH="0" baseline="0" noProof="0" dirty="0" smtClean="0">
                <a:ln>
                  <a:noFill/>
                </a:ln>
                <a:solidFill>
                  <a:prstClr val="black"/>
                </a:solidFill>
                <a:effectLst/>
                <a:uLnTx/>
                <a:uFillTx/>
                <a:latin typeface="Georgia"/>
                <a:cs typeface="B Nazanin" pitchFamily="2" charset="-78"/>
              </a:rPr>
              <a:t>, the posterior portion extends and laterally rotates the </a:t>
            </a:r>
            <a:r>
              <a:rPr kumimoji="0" lang="en-US" sz="2700" b="0" i="0" u="none" strike="noStrike" kern="1200" cap="none" spc="0" normalizeH="0" baseline="0" noProof="0" dirty="0" err="1" smtClean="0">
                <a:ln>
                  <a:noFill/>
                </a:ln>
                <a:solidFill>
                  <a:prstClr val="black"/>
                </a:solidFill>
                <a:effectLst/>
                <a:uLnTx/>
                <a:uFillTx/>
                <a:latin typeface="Georgia"/>
                <a:cs typeface="B Nazanin" pitchFamily="2" charset="-78"/>
              </a:rPr>
              <a:t>humerus</a:t>
            </a:r>
            <a:r>
              <a:rPr kumimoji="0" lang="en-US" sz="2700" b="0" i="0" u="none" strike="noStrike" kern="1200" cap="none" spc="0" normalizeH="0" baseline="0" noProof="0" dirty="0" smtClean="0">
                <a:ln>
                  <a:noFill/>
                </a:ln>
                <a:solidFill>
                  <a:prstClr val="black"/>
                </a:solidFill>
                <a:effectLst/>
                <a:uLnTx/>
                <a:uFillTx/>
                <a:latin typeface="Georgia"/>
                <a:cs typeface="B Nazanin" pitchFamily="2" charset="-78"/>
              </a:rPr>
              <a:t>, and the middle portion abducts the </a:t>
            </a:r>
            <a:r>
              <a:rPr kumimoji="0" lang="en-US" sz="2700" b="0" i="0" u="none" strike="noStrike" kern="1200" cap="none" spc="0" normalizeH="0" baseline="0" noProof="0" dirty="0" err="1" smtClean="0">
                <a:ln>
                  <a:noFill/>
                </a:ln>
                <a:solidFill>
                  <a:prstClr val="black"/>
                </a:solidFill>
                <a:effectLst/>
                <a:uLnTx/>
                <a:uFillTx/>
                <a:latin typeface="Georgia"/>
                <a:cs typeface="B Nazanin" pitchFamily="2" charset="-78"/>
              </a:rPr>
              <a:t>humerus</a:t>
            </a:r>
            <a:r>
              <a:rPr kumimoji="0" lang="en-US" sz="2700" b="0" i="0" u="none" strike="noStrike" kern="1200" cap="none" spc="0" normalizeH="0" baseline="0" noProof="0" dirty="0" smtClean="0">
                <a:ln>
                  <a:noFill/>
                </a:ln>
                <a:solidFill>
                  <a:prstClr val="black"/>
                </a:solidFill>
                <a:effectLst/>
                <a:uLnTx/>
                <a:uFillTx/>
                <a:latin typeface="Georgia"/>
                <a:cs typeface="B Nazanin" pitchFamily="2" charset="-78"/>
              </a:rPr>
              <a:t>. This is a powerful muscle and from the rest position generates a superiorly directed vector that pulls the humeral head toward the acromion. Therefore it is essential that the depressors of the humeral head, primarily the supraspinatus, </a:t>
            </a:r>
            <a:r>
              <a:rPr kumimoji="0" lang="en-US" sz="2700" b="0" i="0" u="none" strike="noStrike" kern="1200" cap="none" spc="0" normalizeH="0" baseline="0" noProof="0" dirty="0" err="1" smtClean="0">
                <a:ln>
                  <a:noFill/>
                </a:ln>
                <a:solidFill>
                  <a:prstClr val="black"/>
                </a:solidFill>
                <a:effectLst/>
                <a:uLnTx/>
                <a:uFillTx/>
                <a:latin typeface="Georgia"/>
                <a:cs typeface="B Nazanin" pitchFamily="2" charset="-78"/>
              </a:rPr>
              <a:t>infraspinatus</a:t>
            </a:r>
            <a:r>
              <a:rPr kumimoji="0" lang="en-US" sz="2700" b="0" i="0" u="none" strike="noStrike" kern="1200" cap="none" spc="0" normalizeH="0" baseline="0" noProof="0" dirty="0" smtClean="0">
                <a:ln>
                  <a:noFill/>
                </a:ln>
                <a:solidFill>
                  <a:prstClr val="black"/>
                </a:solidFill>
                <a:effectLst/>
                <a:uLnTx/>
                <a:uFillTx/>
                <a:latin typeface="Georgia"/>
                <a:cs typeface="B Nazanin" pitchFamily="2" charset="-78"/>
              </a:rPr>
              <a:t>, </a:t>
            </a:r>
            <a:r>
              <a:rPr kumimoji="0" lang="en-US" sz="2700" b="0" i="0" u="none" strike="noStrike" kern="1200" cap="none" spc="0" normalizeH="0" baseline="0" noProof="0" dirty="0" err="1" smtClean="0">
                <a:ln>
                  <a:noFill/>
                </a:ln>
                <a:solidFill>
                  <a:prstClr val="black"/>
                </a:solidFill>
                <a:effectLst/>
                <a:uLnTx/>
                <a:uFillTx/>
                <a:latin typeface="Georgia"/>
                <a:cs typeface="B Nazanin" pitchFamily="2" charset="-78"/>
              </a:rPr>
              <a:t>teres</a:t>
            </a:r>
            <a:r>
              <a:rPr kumimoji="0" lang="en-US" sz="2700" b="0" i="0" u="none" strike="noStrike" kern="1200" cap="none" spc="0" normalizeH="0" baseline="0" noProof="0" dirty="0" smtClean="0">
                <a:ln>
                  <a:noFill/>
                </a:ln>
                <a:solidFill>
                  <a:prstClr val="black"/>
                </a:solidFill>
                <a:effectLst/>
                <a:uLnTx/>
                <a:uFillTx/>
                <a:latin typeface="Georgia"/>
                <a:cs typeface="B Nazanin" pitchFamily="2" charset="-78"/>
              </a:rPr>
              <a:t> minor, and </a:t>
            </a:r>
            <a:r>
              <a:rPr kumimoji="0" lang="en-US" sz="2700" b="0" i="0" u="none" strike="noStrike" kern="1200" cap="none" spc="0" normalizeH="0" baseline="0" noProof="0" dirty="0" err="1" smtClean="0">
                <a:ln>
                  <a:noFill/>
                </a:ln>
                <a:solidFill>
                  <a:prstClr val="black"/>
                </a:solidFill>
                <a:effectLst/>
                <a:uLnTx/>
                <a:uFillTx/>
                <a:latin typeface="Georgia"/>
                <a:cs typeface="B Nazanin" pitchFamily="2" charset="-78"/>
              </a:rPr>
              <a:t>subscapularis</a:t>
            </a:r>
            <a:r>
              <a:rPr kumimoji="0" lang="en-US" sz="2700" b="0" i="0" u="none" strike="noStrike" kern="1200" cap="none" spc="0" normalizeH="0" baseline="0" noProof="0" dirty="0" smtClean="0">
                <a:ln>
                  <a:noFill/>
                </a:ln>
                <a:solidFill>
                  <a:prstClr val="black"/>
                </a:solidFill>
                <a:effectLst/>
                <a:uLnTx/>
                <a:uFillTx/>
                <a:latin typeface="Georgia"/>
                <a:cs typeface="B Nazanin" pitchFamily="2" charset="-78"/>
              </a:rPr>
              <a:t> muscles, adequately offset the proximal pull of the deltoid muscle.</a:t>
            </a:r>
          </a:p>
          <a:p>
            <a:endParaRPr lang="en-US" dirty="0"/>
          </a:p>
        </p:txBody>
      </p:sp>
      <p:sp>
        <p:nvSpPr>
          <p:cNvPr id="4" name="Slide Number Placeholder 3"/>
          <p:cNvSpPr>
            <a:spLocks noGrp="1"/>
          </p:cNvSpPr>
          <p:nvPr>
            <p:ph type="sldNum" sz="quarter" idx="10"/>
          </p:nvPr>
        </p:nvSpPr>
        <p:spPr/>
        <p:txBody>
          <a:bodyPr/>
          <a:lstStyle/>
          <a:p>
            <a:fld id="{131A0095-966B-4495-BB8B-55C94DAECFCE}" type="slidenum">
              <a:rPr lang="en-US" smtClean="0"/>
              <a:t>15</a:t>
            </a:fld>
            <a:endParaRPr lang="en-US"/>
          </a:p>
        </p:txBody>
      </p:sp>
    </p:spTree>
    <p:extLst>
      <p:ext uri="{BB962C8B-B14F-4D97-AF65-F5344CB8AC3E}">
        <p14:creationId xmlns:p14="http://schemas.microsoft.com/office/powerpoint/2010/main" val="1963925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ct val="20000"/>
              </a:spcBef>
              <a:spcAft>
                <a:spcPts val="0"/>
              </a:spcAft>
              <a:buClr>
                <a:srgbClr val="D16349"/>
              </a:buClr>
              <a:buSzPct val="85000"/>
              <a:buFont typeface="Wingdings 2"/>
              <a:buNone/>
              <a:tabLst/>
              <a:defRPr/>
            </a:pPr>
            <a:r>
              <a:rPr kumimoji="0" lang="en-US" sz="2700" b="0" i="0" u="none" strike="noStrike" kern="1200" cap="none" spc="0" normalizeH="0" baseline="0" noProof="0" dirty="0" smtClean="0">
                <a:ln>
                  <a:noFill/>
                </a:ln>
                <a:solidFill>
                  <a:prstClr val="black"/>
                </a:solidFill>
                <a:effectLst/>
                <a:uLnTx/>
                <a:uFillTx/>
                <a:latin typeface="Georgia"/>
                <a:cs typeface="B Nazanin" pitchFamily="2" charset="-78"/>
              </a:rPr>
              <a:t>Therefore the </a:t>
            </a:r>
            <a:r>
              <a:rPr kumimoji="0" lang="en-US" sz="2700" b="0" i="0" u="none" strike="noStrike" kern="1200" cap="none" spc="0" normalizeH="0" baseline="0" noProof="0" dirty="0" err="1" smtClean="0">
                <a:ln>
                  <a:noFill/>
                </a:ln>
                <a:solidFill>
                  <a:prstClr val="black"/>
                </a:solidFill>
                <a:effectLst/>
                <a:uLnTx/>
                <a:uFillTx/>
                <a:latin typeface="Georgia"/>
                <a:cs typeface="B Nazanin" pitchFamily="2" charset="-78"/>
              </a:rPr>
              <a:t>scapulohumeral</a:t>
            </a:r>
            <a:r>
              <a:rPr kumimoji="0" lang="en-US" sz="2700" b="0" i="0" u="none" strike="noStrike" kern="1200" cap="none" spc="0" normalizeH="0" baseline="0" noProof="0" dirty="0" smtClean="0">
                <a:ln>
                  <a:noFill/>
                </a:ln>
                <a:solidFill>
                  <a:prstClr val="black"/>
                </a:solidFill>
                <a:effectLst/>
                <a:uLnTx/>
                <a:uFillTx/>
                <a:latin typeface="Georgia"/>
                <a:cs typeface="B Nazanin" pitchFamily="2" charset="-78"/>
              </a:rPr>
              <a:t> muscles that depress the head of the </a:t>
            </a:r>
            <a:r>
              <a:rPr kumimoji="0" lang="en-US" sz="2700" b="0" i="0" u="none" strike="noStrike" kern="1200" cap="none" spc="0" normalizeH="0" baseline="0" noProof="0" dirty="0" err="1" smtClean="0">
                <a:ln>
                  <a:noFill/>
                </a:ln>
                <a:solidFill>
                  <a:prstClr val="black"/>
                </a:solidFill>
                <a:effectLst/>
                <a:uLnTx/>
                <a:uFillTx/>
                <a:latin typeface="Georgia"/>
                <a:cs typeface="B Nazanin" pitchFamily="2" charset="-78"/>
              </a:rPr>
              <a:t>humerus</a:t>
            </a:r>
            <a:r>
              <a:rPr kumimoji="0" lang="en-US" sz="2700" b="0" i="0" u="none" strike="noStrike" kern="1200" cap="none" spc="0" normalizeH="0" baseline="0" noProof="0" dirty="0" smtClean="0">
                <a:ln>
                  <a:noFill/>
                </a:ln>
                <a:solidFill>
                  <a:prstClr val="black"/>
                </a:solidFill>
                <a:effectLst/>
                <a:uLnTx/>
                <a:uFillTx/>
                <a:latin typeface="Georgia"/>
                <a:cs typeface="B Nazanin" pitchFamily="2" charset="-78"/>
              </a:rPr>
              <a:t> must offset the strong upward pull of the deltoid muscle and must laterally rotate the </a:t>
            </a:r>
            <a:r>
              <a:rPr kumimoji="0" lang="en-US" sz="2700" b="0" i="0" u="none" strike="noStrike" kern="1200" cap="none" spc="0" normalizeH="0" baseline="0" noProof="0" dirty="0" err="1" smtClean="0">
                <a:ln>
                  <a:noFill/>
                </a:ln>
                <a:solidFill>
                  <a:prstClr val="black"/>
                </a:solidFill>
                <a:effectLst/>
                <a:uLnTx/>
                <a:uFillTx/>
                <a:latin typeface="Georgia"/>
                <a:cs typeface="B Nazanin" pitchFamily="2" charset="-78"/>
              </a:rPr>
              <a:t>humerus</a:t>
            </a:r>
            <a:r>
              <a:rPr kumimoji="0" lang="en-US" sz="2700" b="0" i="0" u="none" strike="noStrike" kern="1200" cap="none" spc="0" normalizeH="0" baseline="0" noProof="0" dirty="0" smtClean="0">
                <a:ln>
                  <a:noFill/>
                </a:ln>
                <a:solidFill>
                  <a:prstClr val="black"/>
                </a:solidFill>
                <a:effectLst/>
                <a:uLnTx/>
                <a:uFillTx/>
                <a:latin typeface="Georgia"/>
                <a:cs typeface="B Nazanin" pitchFamily="2" charset="-78"/>
              </a:rPr>
              <a:t> to prevent the greater tuberosity from impinging on the </a:t>
            </a:r>
            <a:r>
              <a:rPr kumimoji="0" lang="en-US" sz="2700" b="0" i="0" u="none" strike="noStrike" kern="1200" cap="none" spc="0" normalizeH="0" baseline="0" noProof="0" dirty="0" err="1" smtClean="0">
                <a:ln>
                  <a:noFill/>
                </a:ln>
                <a:solidFill>
                  <a:prstClr val="black"/>
                </a:solidFill>
                <a:effectLst/>
                <a:uLnTx/>
                <a:uFillTx/>
                <a:latin typeface="Georgia"/>
                <a:cs typeface="B Nazanin" pitchFamily="2" charset="-78"/>
              </a:rPr>
              <a:t>coraco</a:t>
            </a:r>
            <a:r>
              <a:rPr kumimoji="0" lang="en-US" sz="2700" b="0" i="0" u="none" strike="noStrike" kern="1200" cap="none" spc="0" normalizeH="0" baseline="0" noProof="0" dirty="0" smtClean="0">
                <a:ln>
                  <a:noFill/>
                </a:ln>
                <a:solidFill>
                  <a:prstClr val="black"/>
                </a:solidFill>
                <a:effectLst/>
                <a:uLnTx/>
                <a:uFillTx/>
                <a:latin typeface="Georgia"/>
                <a:cs typeface="B Nazanin" pitchFamily="2" charset="-78"/>
              </a:rPr>
              <a:t> acromial ligament or the acromion (Figure 5-21). If the </a:t>
            </a:r>
            <a:r>
              <a:rPr kumimoji="0" lang="en-US" sz="2700" b="0" i="0" u="none" strike="noStrike" kern="1200" cap="none" spc="0" normalizeH="0" baseline="0" noProof="0" dirty="0" err="1" smtClean="0">
                <a:ln>
                  <a:noFill/>
                </a:ln>
                <a:solidFill>
                  <a:prstClr val="black"/>
                </a:solidFill>
                <a:effectLst/>
                <a:uLnTx/>
                <a:uFillTx/>
                <a:latin typeface="Georgia"/>
                <a:cs typeface="B Nazanin" pitchFamily="2" charset="-78"/>
              </a:rPr>
              <a:t>pectoralis</a:t>
            </a:r>
            <a:r>
              <a:rPr kumimoji="0" lang="en-US" sz="2700" b="0" i="0" u="none" strike="noStrike" kern="1200" cap="none" spc="0" normalizeH="0" baseline="0" noProof="0" dirty="0" smtClean="0">
                <a:ln>
                  <a:noFill/>
                </a:ln>
                <a:solidFill>
                  <a:prstClr val="black"/>
                </a:solidFill>
                <a:effectLst/>
                <a:uLnTx/>
                <a:uFillTx/>
                <a:latin typeface="Georgia"/>
                <a:cs typeface="B Nazanin" pitchFamily="2" charset="-78"/>
              </a:rPr>
              <a:t> major and </a:t>
            </a:r>
            <a:r>
              <a:rPr kumimoji="0" lang="en-US" sz="2700" b="0" i="0" u="none" strike="noStrike" kern="1200" cap="none" spc="0" normalizeH="0" baseline="0" noProof="0" dirty="0" err="1" smtClean="0">
                <a:ln>
                  <a:noFill/>
                </a:ln>
                <a:solidFill>
                  <a:prstClr val="black"/>
                </a:solidFill>
                <a:effectLst/>
                <a:uLnTx/>
                <a:uFillTx/>
                <a:latin typeface="Georgia"/>
                <a:cs typeface="B Nazanin" pitchFamily="2" charset="-78"/>
              </a:rPr>
              <a:t>latissimus</a:t>
            </a:r>
            <a:r>
              <a:rPr kumimoji="0" lang="en-US" sz="2700" b="0" i="0" u="none" strike="noStrike" kern="1200" cap="none" spc="0" normalizeH="0" baseline="0" noProof="0" dirty="0" smtClean="0">
                <a:ln>
                  <a:noFill/>
                </a:ln>
                <a:solidFill>
                  <a:prstClr val="black"/>
                </a:solidFill>
                <a:effectLst/>
                <a:uLnTx/>
                <a:uFillTx/>
                <a:latin typeface="Georgia"/>
                <a:cs typeface="B Nazanin" pitchFamily="2" charset="-78"/>
              </a:rPr>
              <a:t> </a:t>
            </a:r>
            <a:r>
              <a:rPr kumimoji="0" lang="en-US" sz="2700" b="0" i="0" u="none" strike="noStrike" kern="1200" cap="none" spc="0" normalizeH="0" baseline="0" noProof="0" dirty="0" err="1" smtClean="0">
                <a:ln>
                  <a:noFill/>
                </a:ln>
                <a:solidFill>
                  <a:prstClr val="black"/>
                </a:solidFill>
                <a:effectLst/>
                <a:uLnTx/>
                <a:uFillTx/>
                <a:latin typeface="Georgia"/>
                <a:cs typeface="B Nazanin" pitchFamily="2" charset="-78"/>
              </a:rPr>
              <a:t>dorsi</a:t>
            </a:r>
            <a:r>
              <a:rPr kumimoji="0" lang="en-US" sz="2700" b="0" i="0" u="none" strike="noStrike" kern="1200" cap="none" spc="0" normalizeH="0" baseline="0" noProof="0" dirty="0" smtClean="0">
                <a:ln>
                  <a:noFill/>
                </a:ln>
                <a:solidFill>
                  <a:prstClr val="black"/>
                </a:solidFill>
                <a:effectLst/>
                <a:uLnTx/>
                <a:uFillTx/>
                <a:latin typeface="Georgia"/>
                <a:cs typeface="B Nazanin" pitchFamily="2" charset="-78"/>
              </a:rPr>
              <a:t> muscles depress the head of the </a:t>
            </a:r>
            <a:r>
              <a:rPr kumimoji="0" lang="en-US" sz="2700" b="0" i="0" u="none" strike="noStrike" kern="1200" cap="none" spc="0" normalizeH="0" baseline="0" noProof="0" dirty="0" err="1" smtClean="0">
                <a:ln>
                  <a:noFill/>
                </a:ln>
                <a:solidFill>
                  <a:prstClr val="black"/>
                </a:solidFill>
                <a:effectLst/>
                <a:uLnTx/>
                <a:uFillTx/>
                <a:latin typeface="Georgia"/>
                <a:cs typeface="B Nazanin" pitchFamily="2" charset="-78"/>
              </a:rPr>
              <a:t>humerus</a:t>
            </a:r>
            <a:r>
              <a:rPr kumimoji="0" lang="en-US" sz="2700" b="0" i="0" u="none" strike="noStrike" kern="1200" cap="none" spc="0" normalizeH="0" baseline="0" noProof="0" dirty="0" smtClean="0">
                <a:ln>
                  <a:noFill/>
                </a:ln>
                <a:solidFill>
                  <a:prstClr val="black"/>
                </a:solidFill>
                <a:effectLst/>
                <a:uLnTx/>
                <a:uFillTx/>
                <a:latin typeface="Georgia"/>
                <a:cs typeface="B Nazanin" pitchFamily="2" charset="-78"/>
              </a:rPr>
              <a:t>, they will also medially rotate it and can alter the timing of humeral motion with the scapula and the position of the </a:t>
            </a:r>
            <a:r>
              <a:rPr kumimoji="0" lang="en-US" sz="2700" b="0" i="0" u="none" strike="noStrike" kern="1200" cap="none" spc="0" normalizeH="0" baseline="0" noProof="0" dirty="0" err="1" smtClean="0">
                <a:ln>
                  <a:noFill/>
                </a:ln>
                <a:solidFill>
                  <a:prstClr val="black"/>
                </a:solidFill>
                <a:effectLst/>
                <a:uLnTx/>
                <a:uFillTx/>
                <a:latin typeface="Georgia"/>
                <a:cs typeface="B Nazanin" pitchFamily="2" charset="-78"/>
              </a:rPr>
              <a:t>humerus</a:t>
            </a:r>
            <a:r>
              <a:rPr kumimoji="0" lang="en-US" sz="2700" b="0" i="0" u="none" strike="noStrike" kern="1200" cap="none" spc="0" normalizeH="0" baseline="0" noProof="0" dirty="0" smtClean="0">
                <a:ln>
                  <a:noFill/>
                </a:ln>
                <a:solidFill>
                  <a:prstClr val="black"/>
                </a:solidFill>
                <a:effectLst/>
                <a:uLnTx/>
                <a:uFillTx/>
                <a:latin typeface="Georgia"/>
                <a:cs typeface="B Nazanin" pitchFamily="2" charset="-78"/>
              </a:rPr>
              <a:t> relative to the </a:t>
            </a:r>
            <a:r>
              <a:rPr kumimoji="0" lang="en-US" sz="2700" b="0" i="0" u="none" strike="noStrike" kern="1200" cap="none" spc="0" normalizeH="0" baseline="0" noProof="0" dirty="0" err="1" smtClean="0">
                <a:ln>
                  <a:noFill/>
                </a:ln>
                <a:solidFill>
                  <a:prstClr val="black"/>
                </a:solidFill>
                <a:effectLst/>
                <a:uLnTx/>
                <a:uFillTx/>
                <a:latin typeface="Georgia"/>
                <a:cs typeface="B Nazanin" pitchFamily="2" charset="-78"/>
              </a:rPr>
              <a:t>glenoid</a:t>
            </a:r>
            <a:r>
              <a:rPr kumimoji="0" lang="en-US" sz="2700" b="0" i="0" u="none" strike="noStrike" kern="1200" cap="none" spc="0" normalizeH="0" baseline="0" noProof="0" dirty="0" smtClean="0">
                <a:ln>
                  <a:noFill/>
                </a:ln>
                <a:solidFill>
                  <a:prstClr val="black"/>
                </a:solidFill>
                <a:effectLst/>
                <a:uLnTx/>
                <a:uFillTx/>
                <a:latin typeface="Georgia"/>
                <a:cs typeface="B Nazanin" pitchFamily="2" charset="-78"/>
              </a:rPr>
              <a:t>.</a:t>
            </a:r>
          </a:p>
          <a:p>
            <a:endParaRPr lang="en-US" dirty="0"/>
          </a:p>
        </p:txBody>
      </p:sp>
      <p:sp>
        <p:nvSpPr>
          <p:cNvPr id="4" name="Slide Number Placeholder 3"/>
          <p:cNvSpPr>
            <a:spLocks noGrp="1"/>
          </p:cNvSpPr>
          <p:nvPr>
            <p:ph type="sldNum" sz="quarter" idx="10"/>
          </p:nvPr>
        </p:nvSpPr>
        <p:spPr/>
        <p:txBody>
          <a:bodyPr/>
          <a:lstStyle/>
          <a:p>
            <a:fld id="{131A0095-966B-4495-BB8B-55C94DAECFC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192621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ct val="20000"/>
              </a:spcBef>
              <a:spcAft>
                <a:spcPts val="0"/>
              </a:spcAft>
              <a:buClr>
                <a:srgbClr val="D16349"/>
              </a:buClr>
              <a:buSzPct val="85000"/>
              <a:buFont typeface="Wingdings 2"/>
              <a:buNone/>
              <a:tabLst/>
              <a:defRPr/>
            </a:pPr>
            <a:r>
              <a:rPr kumimoji="0" lang="en-US" sz="2700" b="0"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The supraspinatus muscle (Figure 5-38) abducts and laterally rotates the shoulder, depresses, and stabilizes the humeral head in the </a:t>
            </a:r>
            <a:r>
              <a:rPr kumimoji="0" lang="en-US" sz="2700" b="0" i="0" u="none" strike="noStrike" kern="1200" cap="none" spc="0" normalizeH="0" baseline="0" noProof="0" dirty="0" err="1" smtClean="0">
                <a:ln>
                  <a:noFill/>
                </a:ln>
                <a:solidFill>
                  <a:prstClr val="black"/>
                </a:solidFill>
                <a:effectLst/>
                <a:uLnTx/>
                <a:uFillTx/>
                <a:latin typeface="Times New Roman" pitchFamily="18" charset="0"/>
                <a:cs typeface="Times New Roman" pitchFamily="18" charset="0"/>
              </a:rPr>
              <a:t>glenoid</a:t>
            </a:r>
            <a:r>
              <a:rPr kumimoji="0" lang="en-US" sz="2700" b="0"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Because this muscle passes under the acromion, it is particularly vulnerable to injury when the shoulder is depressed. If the humeral head (1) glides superiorly, (2) does not glide inferiorly during shoulder flexion and abduction, or (3) does not laterally rotate enough to prevent impingement of the greater tuberosity against the </a:t>
            </a:r>
            <a:r>
              <a:rPr kumimoji="0" lang="en-US" sz="2700" b="0" i="0" u="none" strike="noStrike" kern="1200" cap="none" spc="0" normalizeH="0" baseline="0" noProof="0" dirty="0" err="1" smtClean="0">
                <a:ln>
                  <a:noFill/>
                </a:ln>
                <a:solidFill>
                  <a:prstClr val="black"/>
                </a:solidFill>
                <a:effectLst/>
                <a:uLnTx/>
                <a:uFillTx/>
                <a:latin typeface="Times New Roman" pitchFamily="18" charset="0"/>
                <a:cs typeface="Times New Roman" pitchFamily="18" charset="0"/>
              </a:rPr>
              <a:t>coracoacromial</a:t>
            </a:r>
            <a:r>
              <a:rPr kumimoji="0" lang="en-US" sz="2700" b="0"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ligament, then the supraspinatus muscle and tendon are exposed to compression forces (Figure 5-39).</a:t>
            </a:r>
          </a:p>
          <a:p>
            <a:endParaRPr lang="en-US" dirty="0"/>
          </a:p>
        </p:txBody>
      </p:sp>
      <p:sp>
        <p:nvSpPr>
          <p:cNvPr id="4" name="Slide Number Placeholder 3"/>
          <p:cNvSpPr>
            <a:spLocks noGrp="1"/>
          </p:cNvSpPr>
          <p:nvPr>
            <p:ph type="sldNum" sz="quarter" idx="10"/>
          </p:nvPr>
        </p:nvSpPr>
        <p:spPr/>
        <p:txBody>
          <a:bodyPr/>
          <a:lstStyle/>
          <a:p>
            <a:fld id="{131A0095-966B-4495-BB8B-55C94DAECFCE}" type="slidenum">
              <a:rPr lang="en-US" smtClean="0"/>
              <a:t>17</a:t>
            </a:fld>
            <a:endParaRPr lang="en-US"/>
          </a:p>
        </p:txBody>
      </p:sp>
    </p:spTree>
    <p:extLst>
      <p:ext uri="{BB962C8B-B14F-4D97-AF65-F5344CB8AC3E}">
        <p14:creationId xmlns:p14="http://schemas.microsoft.com/office/powerpoint/2010/main" val="4106947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ct val="20000"/>
              </a:spcBef>
              <a:spcAft>
                <a:spcPts val="0"/>
              </a:spcAft>
              <a:buClr>
                <a:srgbClr val="D16349"/>
              </a:buClr>
              <a:buSzPct val="85000"/>
              <a:buFont typeface="Wingdings 2"/>
              <a:buNone/>
              <a:tabLst/>
              <a:defRPr/>
            </a:pPr>
            <a:r>
              <a:rPr kumimoji="0" lang="en-US" sz="2700" b="0" i="0" u="none" strike="noStrike" kern="1200" cap="none" spc="0" normalizeH="0" baseline="0" noProof="0" dirty="0" smtClean="0">
                <a:ln>
                  <a:noFill/>
                </a:ln>
                <a:solidFill>
                  <a:prstClr val="black"/>
                </a:solidFill>
                <a:effectLst/>
                <a:uLnTx/>
                <a:uFillTx/>
                <a:latin typeface="Georgia"/>
                <a:cs typeface="B Nazanin" pitchFamily="2" charset="-78"/>
              </a:rPr>
              <a:t>The </a:t>
            </a:r>
            <a:r>
              <a:rPr kumimoji="0" lang="en-US" sz="2700" b="0" i="0" u="none" strike="noStrike" kern="1200" cap="none" spc="0" normalizeH="0" baseline="0" noProof="0" dirty="0" err="1" smtClean="0">
                <a:ln>
                  <a:noFill/>
                </a:ln>
                <a:solidFill>
                  <a:prstClr val="black"/>
                </a:solidFill>
                <a:effectLst/>
                <a:uLnTx/>
                <a:uFillTx/>
                <a:latin typeface="Georgia"/>
                <a:cs typeface="B Nazanin" pitchFamily="2" charset="-78"/>
              </a:rPr>
              <a:t>teres</a:t>
            </a:r>
            <a:r>
              <a:rPr kumimoji="0" lang="en-US" sz="2700" b="0" i="0" u="none" strike="noStrike" kern="1200" cap="none" spc="0" normalizeH="0" baseline="0" noProof="0" dirty="0" smtClean="0">
                <a:ln>
                  <a:noFill/>
                </a:ln>
                <a:solidFill>
                  <a:prstClr val="black"/>
                </a:solidFill>
                <a:effectLst/>
                <a:uLnTx/>
                <a:uFillTx/>
                <a:latin typeface="Georgia"/>
                <a:cs typeface="B Nazanin" pitchFamily="2" charset="-78"/>
              </a:rPr>
              <a:t> minor muscle (see Figure 5-38) laterally rotates and depresses the head of the </a:t>
            </a:r>
            <a:r>
              <a:rPr kumimoji="0" lang="en-US" sz="2700" b="0" i="0" u="none" strike="noStrike" kern="1200" cap="none" spc="0" normalizeH="0" baseline="0" noProof="0" dirty="0" err="1" smtClean="0">
                <a:ln>
                  <a:noFill/>
                </a:ln>
                <a:solidFill>
                  <a:prstClr val="black"/>
                </a:solidFill>
                <a:effectLst/>
                <a:uLnTx/>
                <a:uFillTx/>
                <a:latin typeface="Georgia"/>
                <a:cs typeface="B Nazanin" pitchFamily="2" charset="-78"/>
              </a:rPr>
              <a:t>humerus</a:t>
            </a:r>
            <a:r>
              <a:rPr kumimoji="0" lang="en-US" sz="2700" b="0" i="0" u="none" strike="noStrike" kern="1200" cap="none" spc="0" normalizeH="0" baseline="0" noProof="0" dirty="0" smtClean="0">
                <a:ln>
                  <a:noFill/>
                </a:ln>
                <a:solidFill>
                  <a:prstClr val="black"/>
                </a:solidFill>
                <a:effectLst/>
                <a:uLnTx/>
                <a:uFillTx/>
                <a:latin typeface="Georgia"/>
                <a:cs typeface="B Nazanin" pitchFamily="2" charset="-78"/>
              </a:rPr>
              <a:t>. This muscle has the same important role in depressing and laterally rotating the humeral head as the </a:t>
            </a:r>
            <a:r>
              <a:rPr kumimoji="0" lang="en-US" sz="2700" b="0" i="0" u="none" strike="noStrike" kern="1200" cap="none" spc="0" normalizeH="0" baseline="0" noProof="0" dirty="0" err="1" smtClean="0">
                <a:ln>
                  <a:noFill/>
                </a:ln>
                <a:solidFill>
                  <a:prstClr val="black"/>
                </a:solidFill>
                <a:effectLst/>
                <a:uLnTx/>
                <a:uFillTx/>
                <a:latin typeface="Georgia"/>
                <a:cs typeface="B Nazanin" pitchFamily="2" charset="-78"/>
              </a:rPr>
              <a:t>infraspinatus</a:t>
            </a:r>
            <a:r>
              <a:rPr kumimoji="0" lang="en-US" sz="2700" b="0" i="0" u="none" strike="noStrike" kern="1200" cap="none" spc="0" normalizeH="0" baseline="0" noProof="0" dirty="0" smtClean="0">
                <a:ln>
                  <a:noFill/>
                </a:ln>
                <a:solidFill>
                  <a:prstClr val="black"/>
                </a:solidFill>
                <a:effectLst/>
                <a:uLnTx/>
                <a:uFillTx/>
                <a:latin typeface="Georgia"/>
                <a:cs typeface="B Nazanin" pitchFamily="2" charset="-78"/>
              </a:rPr>
              <a:t> muscle. Deficiencies in performance of these two muscles are very common. Shortness or greater stiffness of the </a:t>
            </a:r>
            <a:r>
              <a:rPr kumimoji="0" lang="en-US" sz="2700" b="0" i="0" u="none" strike="noStrike" kern="1200" cap="none" spc="0" normalizeH="0" baseline="0" noProof="0" dirty="0" err="1" smtClean="0">
                <a:ln>
                  <a:noFill/>
                </a:ln>
                <a:solidFill>
                  <a:prstClr val="black"/>
                </a:solidFill>
                <a:effectLst/>
                <a:uLnTx/>
                <a:uFillTx/>
                <a:latin typeface="Georgia"/>
                <a:cs typeface="B Nazanin" pitchFamily="2" charset="-78"/>
              </a:rPr>
              <a:t>teres</a:t>
            </a:r>
            <a:r>
              <a:rPr kumimoji="0" lang="en-US" sz="2700" b="0" i="0" u="none" strike="noStrike" kern="1200" cap="none" spc="0" normalizeH="0" baseline="0" noProof="0" dirty="0" smtClean="0">
                <a:ln>
                  <a:noFill/>
                </a:ln>
                <a:solidFill>
                  <a:prstClr val="black"/>
                </a:solidFill>
                <a:effectLst/>
                <a:uLnTx/>
                <a:uFillTx/>
                <a:latin typeface="Georgia"/>
                <a:cs typeface="B Nazanin" pitchFamily="2" charset="-78"/>
              </a:rPr>
              <a:t> minor and </a:t>
            </a:r>
            <a:r>
              <a:rPr kumimoji="0" lang="en-US" sz="2700" b="0" i="0" u="none" strike="noStrike" kern="1200" cap="none" spc="0" normalizeH="0" baseline="0" noProof="0" dirty="0" err="1" smtClean="0">
                <a:ln>
                  <a:noFill/>
                </a:ln>
                <a:solidFill>
                  <a:prstClr val="black"/>
                </a:solidFill>
                <a:effectLst/>
                <a:uLnTx/>
                <a:uFillTx/>
                <a:latin typeface="Georgia"/>
                <a:cs typeface="B Nazanin" pitchFamily="2" charset="-78"/>
              </a:rPr>
              <a:t>infraspinatus</a:t>
            </a:r>
            <a:r>
              <a:rPr kumimoji="0" lang="en-US" sz="2700" b="0" i="0" u="none" strike="noStrike" kern="1200" cap="none" spc="0" normalizeH="0" baseline="0" noProof="0" dirty="0" smtClean="0">
                <a:ln>
                  <a:noFill/>
                </a:ln>
                <a:solidFill>
                  <a:prstClr val="black"/>
                </a:solidFill>
                <a:effectLst/>
                <a:uLnTx/>
                <a:uFillTx/>
                <a:latin typeface="Georgia"/>
                <a:cs typeface="B Nazanin" pitchFamily="2" charset="-78"/>
              </a:rPr>
              <a:t> muscles relative to the stiffness of the </a:t>
            </a:r>
            <a:r>
              <a:rPr kumimoji="0" lang="en-US" sz="2700" b="0" i="0" u="none" strike="noStrike" kern="1200" cap="none" spc="0" normalizeH="0" baseline="0" noProof="0" dirty="0" err="1" smtClean="0">
                <a:ln>
                  <a:noFill/>
                </a:ln>
                <a:solidFill>
                  <a:prstClr val="black"/>
                </a:solidFill>
                <a:effectLst/>
                <a:uLnTx/>
                <a:uFillTx/>
                <a:latin typeface="Georgia"/>
                <a:cs typeface="B Nazanin" pitchFamily="2" charset="-78"/>
              </a:rPr>
              <a:t>axioscapular</a:t>
            </a:r>
            <a:r>
              <a:rPr kumimoji="0" lang="en-US" sz="2700" b="0" i="0" u="none" strike="noStrike" kern="1200" cap="none" spc="0" normalizeH="0" baseline="0" noProof="0" dirty="0" smtClean="0">
                <a:ln>
                  <a:noFill/>
                </a:ln>
                <a:solidFill>
                  <a:prstClr val="black"/>
                </a:solidFill>
                <a:effectLst/>
                <a:uLnTx/>
                <a:uFillTx/>
                <a:latin typeface="Georgia"/>
                <a:cs typeface="B Nazanin" pitchFamily="2" charset="-78"/>
              </a:rPr>
              <a:t> muscle is common (Figure 5-41). Shortness of the lateral rotators can contribute to excessive anterior and superior glide of the humeral head.</a:t>
            </a:r>
          </a:p>
          <a:p>
            <a:endParaRPr lang="en-US" dirty="0"/>
          </a:p>
        </p:txBody>
      </p:sp>
      <p:sp>
        <p:nvSpPr>
          <p:cNvPr id="4" name="Slide Number Placeholder 3"/>
          <p:cNvSpPr>
            <a:spLocks noGrp="1"/>
          </p:cNvSpPr>
          <p:nvPr>
            <p:ph type="sldNum" sz="quarter" idx="10"/>
          </p:nvPr>
        </p:nvSpPr>
        <p:spPr/>
        <p:txBody>
          <a:bodyPr/>
          <a:lstStyle/>
          <a:p>
            <a:fld id="{131A0095-966B-4495-BB8B-55C94DAECFCE}" type="slidenum">
              <a:rPr lang="en-US" smtClean="0"/>
              <a:t>19</a:t>
            </a:fld>
            <a:endParaRPr lang="en-US"/>
          </a:p>
        </p:txBody>
      </p:sp>
    </p:spTree>
    <p:extLst>
      <p:ext uri="{BB962C8B-B14F-4D97-AF65-F5344CB8AC3E}">
        <p14:creationId xmlns:p14="http://schemas.microsoft.com/office/powerpoint/2010/main" val="1415958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ct val="20000"/>
              </a:spcBef>
              <a:spcAft>
                <a:spcPts val="0"/>
              </a:spcAft>
              <a:buClr>
                <a:srgbClr val="D16349"/>
              </a:buClr>
              <a:buSzPct val="85000"/>
              <a:buFont typeface="Wingdings 2"/>
              <a:buNone/>
              <a:tabLst/>
              <a:defRPr/>
            </a:pPr>
            <a:r>
              <a:rPr kumimoji="0" lang="en-US" sz="2500" b="0" i="0" u="none" strike="noStrike" kern="1200" cap="none" spc="0" normalizeH="0" baseline="0" noProof="0" dirty="0" smtClean="0">
                <a:ln>
                  <a:noFill/>
                </a:ln>
                <a:solidFill>
                  <a:prstClr val="black"/>
                </a:solidFill>
                <a:effectLst/>
                <a:uLnTx/>
                <a:uFillTx/>
                <a:latin typeface="Georgia"/>
                <a:cs typeface="B Nazanin" pitchFamily="2" charset="-78"/>
              </a:rPr>
              <a:t>The </a:t>
            </a:r>
            <a:r>
              <a:rPr kumimoji="0" lang="en-US" sz="2500" b="0" i="0" u="none" strike="noStrike" kern="1200" cap="none" spc="0" normalizeH="0" baseline="0" noProof="0" dirty="0" err="1" smtClean="0">
                <a:ln>
                  <a:noFill/>
                </a:ln>
                <a:solidFill>
                  <a:prstClr val="black"/>
                </a:solidFill>
                <a:effectLst/>
                <a:uLnTx/>
                <a:uFillTx/>
                <a:latin typeface="Georgia"/>
                <a:cs typeface="B Nazanin" pitchFamily="2" charset="-78"/>
              </a:rPr>
              <a:t>subscapularis</a:t>
            </a:r>
            <a:r>
              <a:rPr kumimoji="0" lang="en-US" sz="2500" b="0" i="0" u="none" strike="noStrike" kern="1200" cap="none" spc="0" normalizeH="0" baseline="0" noProof="0" dirty="0" smtClean="0">
                <a:ln>
                  <a:noFill/>
                </a:ln>
                <a:solidFill>
                  <a:prstClr val="black"/>
                </a:solidFill>
                <a:effectLst/>
                <a:uLnTx/>
                <a:uFillTx/>
                <a:latin typeface="Georgia"/>
                <a:cs typeface="B Nazanin" pitchFamily="2" charset="-78"/>
              </a:rPr>
              <a:t> muscle (see Figure 5-38) medially rotates the </a:t>
            </a:r>
            <a:r>
              <a:rPr kumimoji="0" lang="en-US" sz="2500" b="0" i="0" u="none" strike="noStrike" kern="1200" cap="none" spc="0" normalizeH="0" baseline="0" noProof="0" dirty="0" err="1" smtClean="0">
                <a:ln>
                  <a:noFill/>
                </a:ln>
                <a:solidFill>
                  <a:prstClr val="black"/>
                </a:solidFill>
                <a:effectLst/>
                <a:uLnTx/>
                <a:uFillTx/>
                <a:latin typeface="Georgia"/>
                <a:cs typeface="B Nazanin" pitchFamily="2" charset="-78"/>
              </a:rPr>
              <a:t>humerus</a:t>
            </a:r>
            <a:r>
              <a:rPr kumimoji="0" lang="en-US" sz="2500" b="0" i="0" u="none" strike="noStrike" kern="1200" cap="none" spc="0" normalizeH="0" baseline="0" noProof="0" dirty="0" smtClean="0">
                <a:ln>
                  <a:noFill/>
                </a:ln>
                <a:solidFill>
                  <a:prstClr val="black"/>
                </a:solidFill>
                <a:effectLst/>
                <a:uLnTx/>
                <a:uFillTx/>
                <a:latin typeface="Georgia"/>
                <a:cs typeface="B Nazanin" pitchFamily="2" charset="-78"/>
              </a:rPr>
              <a:t> and depresses the head of the </a:t>
            </a:r>
            <a:r>
              <a:rPr kumimoji="0" lang="en-US" sz="2500" b="0" i="0" u="none" strike="noStrike" kern="1200" cap="none" spc="0" normalizeH="0" baseline="0" noProof="0" dirty="0" err="1" smtClean="0">
                <a:ln>
                  <a:noFill/>
                </a:ln>
                <a:solidFill>
                  <a:prstClr val="black"/>
                </a:solidFill>
                <a:effectLst/>
                <a:uLnTx/>
                <a:uFillTx/>
                <a:latin typeface="Georgia"/>
                <a:cs typeface="B Nazanin" pitchFamily="2" charset="-78"/>
              </a:rPr>
              <a:t>humerus</a:t>
            </a:r>
            <a:r>
              <a:rPr kumimoji="0" lang="en-US" sz="2500" b="0" i="0" u="none" strike="noStrike" kern="1200" cap="none" spc="0" normalizeH="0" baseline="0" noProof="0" dirty="0" smtClean="0">
                <a:ln>
                  <a:noFill/>
                </a:ln>
                <a:solidFill>
                  <a:prstClr val="black"/>
                </a:solidFill>
                <a:effectLst/>
                <a:uLnTx/>
                <a:uFillTx/>
                <a:latin typeface="Georgia"/>
                <a:cs typeface="B Nazanin" pitchFamily="2" charset="-78"/>
              </a:rPr>
              <a:t>. This muscle has a particularly important role because of its angle of pull, acting not only to depress the head of the </a:t>
            </a:r>
            <a:r>
              <a:rPr kumimoji="0" lang="en-US" sz="2500" b="0" i="0" u="none" strike="noStrike" kern="1200" cap="none" spc="0" normalizeH="0" baseline="0" noProof="0" dirty="0" err="1" smtClean="0">
                <a:ln>
                  <a:noFill/>
                </a:ln>
                <a:solidFill>
                  <a:prstClr val="black"/>
                </a:solidFill>
                <a:effectLst/>
                <a:uLnTx/>
                <a:uFillTx/>
                <a:latin typeface="Georgia"/>
                <a:cs typeface="B Nazanin" pitchFamily="2" charset="-78"/>
              </a:rPr>
              <a:t>humerus</a:t>
            </a:r>
            <a:r>
              <a:rPr kumimoji="0" lang="en-US" sz="2500" b="0" i="0" u="none" strike="noStrike" kern="1200" cap="none" spc="0" normalizeH="0" baseline="0" noProof="0" dirty="0" smtClean="0">
                <a:ln>
                  <a:noFill/>
                </a:ln>
                <a:solidFill>
                  <a:prstClr val="black"/>
                </a:solidFill>
                <a:effectLst/>
                <a:uLnTx/>
                <a:uFillTx/>
                <a:latin typeface="Georgia"/>
                <a:cs typeface="B Nazanin" pitchFamily="2" charset="-78"/>
              </a:rPr>
              <a:t> but also to pull it posteriorly, thus offsetting the muscles acting to cause an </a:t>
            </a:r>
            <a:r>
              <a:rPr kumimoji="0" lang="en-US" sz="2500" b="0" i="0" u="none" strike="noStrike" kern="1200" cap="none" spc="0" normalizeH="0" baseline="0" noProof="0" dirty="0" err="1" smtClean="0">
                <a:ln>
                  <a:noFill/>
                </a:ln>
                <a:solidFill>
                  <a:prstClr val="black"/>
                </a:solidFill>
                <a:effectLst/>
                <a:uLnTx/>
                <a:uFillTx/>
                <a:latin typeface="Georgia"/>
                <a:cs typeface="B Nazanin" pitchFamily="2" charset="-78"/>
              </a:rPr>
              <a:t>anteriorsuperior</a:t>
            </a:r>
            <a:r>
              <a:rPr kumimoji="0" lang="en-US" sz="2500" b="0" i="0" u="none" strike="noStrike" kern="1200" cap="none" spc="0" normalizeH="0" baseline="0" noProof="0" dirty="0" smtClean="0">
                <a:ln>
                  <a:noFill/>
                </a:ln>
                <a:solidFill>
                  <a:prstClr val="black"/>
                </a:solidFill>
                <a:effectLst/>
                <a:uLnTx/>
                <a:uFillTx/>
                <a:latin typeface="Georgia"/>
                <a:cs typeface="B Nazanin" pitchFamily="2" charset="-78"/>
              </a:rPr>
              <a:t> glide of the </a:t>
            </a:r>
            <a:r>
              <a:rPr kumimoji="0" lang="en-US" sz="2500" b="0" i="0" u="none" strike="noStrike" kern="1200" cap="none" spc="0" normalizeH="0" baseline="0" noProof="0" dirty="0" err="1" smtClean="0">
                <a:ln>
                  <a:noFill/>
                </a:ln>
                <a:solidFill>
                  <a:prstClr val="black"/>
                </a:solidFill>
                <a:effectLst/>
                <a:uLnTx/>
                <a:uFillTx/>
                <a:latin typeface="Georgia"/>
                <a:cs typeface="B Nazanin" pitchFamily="2" charset="-78"/>
              </a:rPr>
              <a:t>humerus</a:t>
            </a:r>
            <a:r>
              <a:rPr kumimoji="0" lang="en-US" sz="2500" b="0" i="0" u="none" strike="noStrike" kern="1200" cap="none" spc="0" normalizeH="0" baseline="0" noProof="0" dirty="0" smtClean="0">
                <a:ln>
                  <a:noFill/>
                </a:ln>
                <a:solidFill>
                  <a:prstClr val="black"/>
                </a:solidFill>
                <a:effectLst/>
                <a:uLnTx/>
                <a:uFillTx/>
                <a:latin typeface="Georgia"/>
                <a:cs typeface="B Nazanin" pitchFamily="2" charset="-78"/>
              </a:rPr>
              <a:t>. Because large powerful muscles such as the </a:t>
            </a:r>
            <a:r>
              <a:rPr kumimoji="0" lang="en-US" sz="2500" b="0" i="0" u="none" strike="noStrike" kern="1200" cap="none" spc="0" normalizeH="0" baseline="0" noProof="0" dirty="0" err="1" smtClean="0">
                <a:ln>
                  <a:noFill/>
                </a:ln>
                <a:solidFill>
                  <a:prstClr val="black"/>
                </a:solidFill>
                <a:effectLst/>
                <a:uLnTx/>
                <a:uFillTx/>
                <a:latin typeface="Georgia"/>
                <a:cs typeface="B Nazanin" pitchFamily="2" charset="-78"/>
              </a:rPr>
              <a:t>pectoralis</a:t>
            </a:r>
            <a:r>
              <a:rPr kumimoji="0" lang="en-US" sz="2500" b="0" i="0" u="none" strike="noStrike" kern="1200" cap="none" spc="0" normalizeH="0" baseline="0" noProof="0" dirty="0" smtClean="0">
                <a:ln>
                  <a:noFill/>
                </a:ln>
                <a:solidFill>
                  <a:prstClr val="black"/>
                </a:solidFill>
                <a:effectLst/>
                <a:uLnTx/>
                <a:uFillTx/>
                <a:latin typeface="Georgia"/>
                <a:cs typeface="B Nazanin" pitchFamily="2" charset="-78"/>
              </a:rPr>
              <a:t> major and </a:t>
            </a:r>
            <a:r>
              <a:rPr kumimoji="0" lang="en-US" sz="2500" b="0" i="0" u="none" strike="noStrike" kern="1200" cap="none" spc="0" normalizeH="0" baseline="0" noProof="0" dirty="0" err="1" smtClean="0">
                <a:ln>
                  <a:noFill/>
                </a:ln>
                <a:solidFill>
                  <a:prstClr val="black"/>
                </a:solidFill>
                <a:effectLst/>
                <a:uLnTx/>
                <a:uFillTx/>
                <a:latin typeface="Georgia"/>
                <a:cs typeface="B Nazanin" pitchFamily="2" charset="-78"/>
              </a:rPr>
              <a:t>latissimus</a:t>
            </a:r>
            <a:r>
              <a:rPr kumimoji="0" lang="en-US" sz="2500" b="0" i="0" u="none" strike="noStrike" kern="1200" cap="none" spc="0" normalizeH="0" baseline="0" noProof="0" dirty="0" smtClean="0">
                <a:ln>
                  <a:noFill/>
                </a:ln>
                <a:solidFill>
                  <a:prstClr val="black"/>
                </a:solidFill>
                <a:effectLst/>
                <a:uLnTx/>
                <a:uFillTx/>
                <a:latin typeface="Georgia"/>
                <a:cs typeface="B Nazanin" pitchFamily="2" charset="-78"/>
              </a:rPr>
              <a:t> </a:t>
            </a:r>
            <a:r>
              <a:rPr kumimoji="0" lang="en-US" sz="2500" b="0" i="0" u="none" strike="noStrike" kern="1200" cap="none" spc="0" normalizeH="0" baseline="0" noProof="0" dirty="0" err="1" smtClean="0">
                <a:ln>
                  <a:noFill/>
                </a:ln>
                <a:solidFill>
                  <a:prstClr val="black"/>
                </a:solidFill>
                <a:effectLst/>
                <a:uLnTx/>
                <a:uFillTx/>
                <a:latin typeface="Georgia"/>
                <a:cs typeface="B Nazanin" pitchFamily="2" charset="-78"/>
              </a:rPr>
              <a:t>dorsi</a:t>
            </a:r>
            <a:r>
              <a:rPr kumimoji="0" lang="en-US" sz="2500" b="0" i="0" u="none" strike="noStrike" kern="1200" cap="none" spc="0" normalizeH="0" baseline="0" noProof="0" dirty="0" smtClean="0">
                <a:ln>
                  <a:noFill/>
                </a:ln>
                <a:solidFill>
                  <a:prstClr val="black"/>
                </a:solidFill>
                <a:effectLst/>
                <a:uLnTx/>
                <a:uFillTx/>
                <a:latin typeface="Georgia"/>
                <a:cs typeface="B Nazanin" pitchFamily="2" charset="-78"/>
              </a:rPr>
              <a:t> muscles are also medial rotators, the </a:t>
            </a:r>
            <a:r>
              <a:rPr kumimoji="0" lang="en-US" sz="2500" b="0" i="0" u="none" strike="noStrike" kern="1200" cap="none" spc="0" normalizeH="0" baseline="0" noProof="0" dirty="0" err="1" smtClean="0">
                <a:ln>
                  <a:noFill/>
                </a:ln>
                <a:solidFill>
                  <a:prstClr val="black"/>
                </a:solidFill>
                <a:effectLst/>
                <a:uLnTx/>
                <a:uFillTx/>
                <a:latin typeface="Georgia"/>
                <a:cs typeface="B Nazanin" pitchFamily="2" charset="-78"/>
              </a:rPr>
              <a:t>subscapularis</a:t>
            </a:r>
            <a:r>
              <a:rPr kumimoji="0" lang="en-US" sz="2500" b="0" i="0" u="none" strike="noStrike" kern="1200" cap="none" spc="0" normalizeH="0" baseline="0" noProof="0" dirty="0" smtClean="0">
                <a:ln>
                  <a:noFill/>
                </a:ln>
                <a:solidFill>
                  <a:prstClr val="black"/>
                </a:solidFill>
                <a:effectLst/>
                <a:uLnTx/>
                <a:uFillTx/>
                <a:latin typeface="Georgia"/>
                <a:cs typeface="B Nazanin" pitchFamily="2" charset="-78"/>
              </a:rPr>
              <a:t> muscle often becomes less dominant. If the </a:t>
            </a:r>
            <a:r>
              <a:rPr kumimoji="0" lang="en-US" sz="2500" b="0" i="0" u="none" strike="noStrike" kern="1200" cap="none" spc="0" normalizeH="0" baseline="0" noProof="0" dirty="0" err="1" smtClean="0">
                <a:ln>
                  <a:noFill/>
                </a:ln>
                <a:solidFill>
                  <a:prstClr val="black"/>
                </a:solidFill>
                <a:effectLst/>
                <a:uLnTx/>
                <a:uFillTx/>
                <a:latin typeface="Georgia"/>
                <a:cs typeface="B Nazanin" pitchFamily="2" charset="-78"/>
              </a:rPr>
              <a:t>subscapularis</a:t>
            </a:r>
            <a:r>
              <a:rPr kumimoji="0" lang="en-US" sz="2500" b="0" i="0" u="none" strike="noStrike" kern="1200" cap="none" spc="0" normalizeH="0" baseline="0" noProof="0" dirty="0" smtClean="0">
                <a:ln>
                  <a:noFill/>
                </a:ln>
                <a:solidFill>
                  <a:prstClr val="black"/>
                </a:solidFill>
                <a:effectLst/>
                <a:uLnTx/>
                <a:uFillTx/>
                <a:latin typeface="Georgia"/>
                <a:cs typeface="B Nazanin" pitchFamily="2" charset="-78"/>
              </a:rPr>
              <a:t> becomes long or weak, the result can be excessive anterior glide of the humeral head, which has been cited as a precursor to impingement syndrome.</a:t>
            </a:r>
          </a:p>
          <a:p>
            <a:endParaRPr lang="en-US" dirty="0"/>
          </a:p>
        </p:txBody>
      </p:sp>
      <p:sp>
        <p:nvSpPr>
          <p:cNvPr id="4" name="Slide Number Placeholder 3"/>
          <p:cNvSpPr>
            <a:spLocks noGrp="1"/>
          </p:cNvSpPr>
          <p:nvPr>
            <p:ph type="sldNum" sz="quarter" idx="10"/>
          </p:nvPr>
        </p:nvSpPr>
        <p:spPr/>
        <p:txBody>
          <a:bodyPr/>
          <a:lstStyle/>
          <a:p>
            <a:fld id="{131A0095-966B-4495-BB8B-55C94DAECFCE}" type="slidenum">
              <a:rPr lang="en-US" smtClean="0"/>
              <a:t>20</a:t>
            </a:fld>
            <a:endParaRPr lang="en-US"/>
          </a:p>
        </p:txBody>
      </p:sp>
    </p:spTree>
    <p:extLst>
      <p:ext uri="{BB962C8B-B14F-4D97-AF65-F5344CB8AC3E}">
        <p14:creationId xmlns:p14="http://schemas.microsoft.com/office/powerpoint/2010/main" val="1685513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1200" b="0"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131A0095-966B-4495-BB8B-55C94DAECFCE}" type="slidenum">
              <a:rPr lang="en-US" smtClean="0"/>
              <a:t>23</a:t>
            </a:fld>
            <a:endParaRPr lang="en-US"/>
          </a:p>
        </p:txBody>
      </p:sp>
    </p:spTree>
    <p:extLst>
      <p:ext uri="{BB962C8B-B14F-4D97-AF65-F5344CB8AC3E}">
        <p14:creationId xmlns:p14="http://schemas.microsoft.com/office/powerpoint/2010/main" val="2626932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dirty="0" smtClean="0"/>
              <a:t>This posture could produce the</a:t>
            </a:r>
            <a:r>
              <a:rPr lang="en-US" baseline="0" dirty="0" smtClean="0"/>
              <a:t> </a:t>
            </a:r>
            <a:r>
              <a:rPr lang="en-US" dirty="0" smtClean="0"/>
              <a:t>weakness of the MT and SA muscles associated with scapular</a:t>
            </a:r>
            <a:r>
              <a:rPr lang="en-US" baseline="0" dirty="0" smtClean="0"/>
              <a:t> </a:t>
            </a:r>
            <a:r>
              <a:rPr lang="en-US" dirty="0" smtClean="0"/>
              <a:t>stability10). Also, the muscles must be activated strongly</a:t>
            </a:r>
            <a:r>
              <a:rPr lang="en-US" baseline="0" dirty="0" smtClean="0"/>
              <a:t> </a:t>
            </a:r>
            <a:r>
              <a:rPr lang="en-US" dirty="0" smtClean="0"/>
              <a:t>during shoulder</a:t>
            </a:r>
            <a:r>
              <a:rPr lang="en-US" baseline="0" dirty="0" smtClean="0"/>
              <a:t> </a:t>
            </a:r>
            <a:r>
              <a:rPr lang="en-US" dirty="0" smtClean="0"/>
              <a:t>abduction based on the </a:t>
            </a:r>
            <a:r>
              <a:rPr lang="en-US" dirty="0" err="1" smtClean="0"/>
              <a:t>scapulohumeral</a:t>
            </a:r>
            <a:r>
              <a:rPr lang="en-US" baseline="0" dirty="0" smtClean="0"/>
              <a:t> </a:t>
            </a:r>
            <a:r>
              <a:rPr lang="en-US" dirty="0" smtClean="0"/>
              <a:t>rhythm. The weakness of the MT and SA muscles causes</a:t>
            </a:r>
            <a:r>
              <a:rPr lang="en-US" baseline="0" dirty="0" smtClean="0"/>
              <a:t> </a:t>
            </a:r>
            <a:r>
              <a:rPr lang="en-US" dirty="0" smtClean="0"/>
              <a:t>the excessive activation of the UT11). Also, activation of the</a:t>
            </a:r>
            <a:r>
              <a:rPr lang="en-US" baseline="0" dirty="0" smtClean="0"/>
              <a:t> </a:t>
            </a:r>
            <a:r>
              <a:rPr lang="en-US" dirty="0" err="1" smtClean="0"/>
              <a:t>cPM</a:t>
            </a:r>
            <a:r>
              <a:rPr lang="en-US" dirty="0" smtClean="0"/>
              <a:t> disturbs arm elevation and causes the shoulder head</a:t>
            </a:r>
            <a:r>
              <a:rPr lang="en-US" baseline="0" dirty="0" smtClean="0"/>
              <a:t> </a:t>
            </a:r>
            <a:r>
              <a:rPr lang="en-US" dirty="0" smtClean="0"/>
              <a:t>to rotate medially during shoulder abduction10). Therefore,</a:t>
            </a:r>
            <a:r>
              <a:rPr lang="en-US" baseline="0" dirty="0" smtClean="0"/>
              <a:t> </a:t>
            </a:r>
            <a:r>
              <a:rPr lang="en-US" dirty="0" smtClean="0"/>
              <a:t>the changes in the shoulder muscles due to forward shoulder</a:t>
            </a:r>
            <a:r>
              <a:rPr lang="en-US" baseline="0" dirty="0" smtClean="0"/>
              <a:t> </a:t>
            </a:r>
            <a:r>
              <a:rPr lang="en-US" dirty="0" smtClean="0"/>
              <a:t>posture may become potential risk factors for evoking</a:t>
            </a:r>
            <a:r>
              <a:rPr lang="en-US" baseline="0" dirty="0" smtClean="0"/>
              <a:t> </a:t>
            </a:r>
            <a:r>
              <a:rPr lang="en-US" dirty="0" smtClean="0"/>
              <a:t>many shoulder disorders, such as impingement syndrome.</a:t>
            </a:r>
            <a:endParaRPr lang="en-US" dirty="0"/>
          </a:p>
        </p:txBody>
      </p:sp>
      <p:sp>
        <p:nvSpPr>
          <p:cNvPr id="4" name="Slide Number Placeholder 3"/>
          <p:cNvSpPr>
            <a:spLocks noGrp="1"/>
          </p:cNvSpPr>
          <p:nvPr>
            <p:ph type="sldNum" sz="quarter" idx="10"/>
          </p:nvPr>
        </p:nvSpPr>
        <p:spPr/>
        <p:txBody>
          <a:bodyPr/>
          <a:lstStyle/>
          <a:p>
            <a:fld id="{131A0095-966B-4495-BB8B-55C94DAECFCE}" type="slidenum">
              <a:rPr lang="en-US" smtClean="0"/>
              <a:t>24</a:t>
            </a:fld>
            <a:endParaRPr lang="en-US"/>
          </a:p>
        </p:txBody>
      </p:sp>
    </p:spTree>
    <p:extLst>
      <p:ext uri="{BB962C8B-B14F-4D97-AF65-F5344CB8AC3E}">
        <p14:creationId xmlns:p14="http://schemas.microsoft.com/office/powerpoint/2010/main" val="3740098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
                <a:srgbClr val="D16349"/>
              </a:buClr>
              <a:buSzPct val="85000"/>
              <a:buFont typeface="Wingdings 2"/>
              <a:buNone/>
              <a:tabLst/>
              <a:defRPr/>
            </a:pPr>
            <a:r>
              <a:rPr kumimoji="0" lang="en-US" sz="27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Shortness of the </a:t>
            </a:r>
            <a:r>
              <a:rPr kumimoji="0" lang="en-US" sz="27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glenohumeral</a:t>
            </a:r>
            <a:r>
              <a:rPr kumimoji="0" lang="en-US" sz="27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joint medial rotators can limit the range into lateral rotation.</a:t>
            </a:r>
          </a:p>
          <a:p>
            <a:pPr marL="0" marR="0" lvl="0" indent="0" algn="l" defTabSz="914400" rtl="0" eaLnBrk="1" fontAlgn="auto" latinLnBrk="0" hangingPunct="1">
              <a:lnSpc>
                <a:spcPct val="100000"/>
              </a:lnSpc>
              <a:spcBef>
                <a:spcPct val="20000"/>
              </a:spcBef>
              <a:spcAft>
                <a:spcPts val="0"/>
              </a:spcAft>
              <a:buClr>
                <a:srgbClr val="D16349"/>
              </a:buClr>
              <a:buSzPct val="85000"/>
              <a:buFont typeface="Wingdings 2"/>
              <a:buNone/>
              <a:tabLst/>
              <a:defRPr/>
            </a:pPr>
            <a:r>
              <a:rPr kumimoji="0" lang="en-US" sz="27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Shortness of the </a:t>
            </a:r>
            <a:r>
              <a:rPr kumimoji="0" lang="en-US" sz="27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pectoralis</a:t>
            </a:r>
            <a:r>
              <a:rPr kumimoji="0" lang="en-US" sz="27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major muscle can limit the range into flexion unless there is compensatory </a:t>
            </a:r>
            <a:r>
              <a:rPr kumimoji="0" lang="en-US" sz="27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glenohumeral</a:t>
            </a:r>
            <a:r>
              <a:rPr kumimoji="0" lang="en-US" sz="27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medial rotation or the rib cage elevates.</a:t>
            </a:r>
          </a:p>
          <a:p>
            <a:pPr marL="0" marR="0" lvl="0" indent="0" algn="l" defTabSz="914400" rtl="0" eaLnBrk="1" fontAlgn="auto" latinLnBrk="0" hangingPunct="1">
              <a:lnSpc>
                <a:spcPct val="100000"/>
              </a:lnSpc>
              <a:spcBef>
                <a:spcPct val="20000"/>
              </a:spcBef>
              <a:spcAft>
                <a:spcPts val="0"/>
              </a:spcAft>
              <a:buClr>
                <a:srgbClr val="D16349"/>
              </a:buClr>
              <a:buSzPct val="85000"/>
              <a:buFont typeface="Wingdings 2"/>
              <a:buNone/>
              <a:tabLst/>
              <a:defRPr/>
            </a:pPr>
            <a:r>
              <a:rPr kumimoji="0" lang="en-US" sz="27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Shortness of the </a:t>
            </a:r>
            <a:r>
              <a:rPr kumimoji="0" lang="en-US" sz="27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latissimus</a:t>
            </a:r>
            <a:r>
              <a:rPr kumimoji="0" lang="en-US" sz="27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7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dorsi</a:t>
            </a:r>
            <a:r>
              <a:rPr kumimoji="0" lang="en-US" sz="27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muscle can limit </a:t>
            </a:r>
            <a:r>
              <a:rPr kumimoji="0" lang="en-US" sz="27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glenohumeral</a:t>
            </a:r>
            <a:r>
              <a:rPr kumimoji="0" lang="en-US" sz="27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joint flexion range unless there is compensatory humeral medial rotation or lumbar spine extension.</a:t>
            </a:r>
          </a:p>
          <a:p>
            <a:pPr marL="0" marR="0" lvl="0" indent="0" algn="l" defTabSz="914400" rtl="0" eaLnBrk="1" fontAlgn="auto" latinLnBrk="0" hangingPunct="1">
              <a:lnSpc>
                <a:spcPct val="100000"/>
              </a:lnSpc>
              <a:spcBef>
                <a:spcPct val="20000"/>
              </a:spcBef>
              <a:spcAft>
                <a:spcPts val="0"/>
              </a:spcAft>
              <a:buClr>
                <a:srgbClr val="D16349"/>
              </a:buClr>
              <a:buSzPct val="85000"/>
              <a:buFont typeface="Wingdings 2"/>
              <a:buNone/>
              <a:tabLst/>
              <a:defRPr/>
            </a:pPr>
            <a:r>
              <a:rPr kumimoji="0" lang="en-US" sz="27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7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Teres</a:t>
            </a:r>
            <a:r>
              <a:rPr kumimoji="0" lang="en-US" sz="27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major shortness can be a factor because it is also a </a:t>
            </a:r>
            <a:r>
              <a:rPr kumimoji="0" lang="en-US" sz="27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glenohumeral</a:t>
            </a:r>
            <a:r>
              <a:rPr kumimoji="0" lang="en-US" sz="27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medial rotator.</a:t>
            </a:r>
          </a:p>
          <a:p>
            <a:endParaRPr lang="en-US" dirty="0"/>
          </a:p>
        </p:txBody>
      </p:sp>
      <p:sp>
        <p:nvSpPr>
          <p:cNvPr id="4" name="Slide Number Placeholder 3"/>
          <p:cNvSpPr>
            <a:spLocks noGrp="1"/>
          </p:cNvSpPr>
          <p:nvPr>
            <p:ph type="sldNum" sz="quarter" idx="10"/>
          </p:nvPr>
        </p:nvSpPr>
        <p:spPr/>
        <p:txBody>
          <a:bodyPr/>
          <a:lstStyle/>
          <a:p>
            <a:fld id="{131A0095-966B-4495-BB8B-55C94DAECFCE}" type="slidenum">
              <a:rPr lang="en-US" smtClean="0"/>
              <a:t>26</a:t>
            </a:fld>
            <a:endParaRPr lang="en-US"/>
          </a:p>
        </p:txBody>
      </p:sp>
    </p:spTree>
    <p:extLst>
      <p:ext uri="{BB962C8B-B14F-4D97-AF65-F5344CB8AC3E}">
        <p14:creationId xmlns:p14="http://schemas.microsoft.com/office/powerpoint/2010/main" val="366041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46CEE-3FC2-4A88-BB12-48DB76C962B0}" type="slidenum">
              <a:rPr lang="en-US" smtClean="0"/>
              <a:t>31</a:t>
            </a:fld>
            <a:endParaRPr lang="en-US"/>
          </a:p>
        </p:txBody>
      </p:sp>
    </p:spTree>
    <p:extLst>
      <p:ext uri="{BB962C8B-B14F-4D97-AF65-F5344CB8AC3E}">
        <p14:creationId xmlns:p14="http://schemas.microsoft.com/office/powerpoint/2010/main" val="2525657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46CEE-3FC2-4A88-BB12-48DB76C962B0}" type="slidenum">
              <a:rPr lang="en-US" smtClean="0"/>
              <a:t>36</a:t>
            </a:fld>
            <a:endParaRPr lang="en-US"/>
          </a:p>
        </p:txBody>
      </p:sp>
    </p:spTree>
    <p:extLst>
      <p:ext uri="{BB962C8B-B14F-4D97-AF65-F5344CB8AC3E}">
        <p14:creationId xmlns:p14="http://schemas.microsoft.com/office/powerpoint/2010/main" val="1753574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74320" marR="0" lvl="0" indent="-274320" algn="just" defTabSz="914400" rtl="0" eaLnBrk="1" fontAlgn="auto" latinLnBrk="0" hangingPunct="1">
              <a:lnSpc>
                <a:spcPct val="100000"/>
              </a:lnSpc>
              <a:spcBef>
                <a:spcPct val="20000"/>
              </a:spcBef>
              <a:spcAft>
                <a:spcPts val="0"/>
              </a:spcAft>
              <a:buClr>
                <a:srgbClr val="D16349"/>
              </a:buClr>
              <a:buSzPct val="85000"/>
              <a:buFont typeface="Wingdings 2"/>
              <a:buChar char=""/>
              <a:tabLst/>
              <a:defRPr/>
            </a:pPr>
            <a:r>
              <a:rPr kumimoji="0" lang="en-US" sz="2300" b="0" i="0" u="none" strike="noStrike" kern="1200" cap="none" spc="0" normalizeH="0" baseline="0" noProof="0" dirty="0" smtClean="0">
                <a:ln>
                  <a:noFill/>
                </a:ln>
                <a:solidFill>
                  <a:prstClr val="black"/>
                </a:solidFill>
                <a:effectLst/>
                <a:uLnTx/>
                <a:uFillTx/>
                <a:latin typeface="Georgia"/>
                <a:cs typeface="B Nazanin" pitchFamily="2" charset="-78"/>
              </a:rPr>
              <a:t>Shoulder pain is the most frequent injury in swimmers, with a reported prevalence between 40% and 91%. In contrast to most other sports, where the legs initiate the propulsive force, swimming athletes primarily use their arms to generate forward thrust. Swimmers at the elite level may swim up to 9 miles per day (more than 2500 shoulder revolutions).</a:t>
            </a:r>
          </a:p>
          <a:p>
            <a:pPr marL="274320" marR="0" lvl="0" indent="-274320" algn="just" defTabSz="914400" rtl="0" eaLnBrk="1" fontAlgn="auto" latinLnBrk="0" hangingPunct="1">
              <a:lnSpc>
                <a:spcPct val="100000"/>
              </a:lnSpc>
              <a:spcBef>
                <a:spcPct val="20000"/>
              </a:spcBef>
              <a:spcAft>
                <a:spcPts val="0"/>
              </a:spcAft>
              <a:buClr>
                <a:srgbClr val="D16349"/>
              </a:buClr>
              <a:buSzPct val="85000"/>
              <a:buFont typeface="Wingdings 2"/>
              <a:buChar char=""/>
              <a:tabLst/>
              <a:defRPr/>
            </a:pPr>
            <a:r>
              <a:rPr kumimoji="0" lang="en-US" sz="2300" b="0" i="0" u="none" strike="noStrike" kern="1200" cap="none" spc="0" normalizeH="0" baseline="0" noProof="0" dirty="0" smtClean="0">
                <a:ln>
                  <a:noFill/>
                </a:ln>
                <a:solidFill>
                  <a:prstClr val="black"/>
                </a:solidFill>
                <a:effectLst/>
                <a:uLnTx/>
                <a:uFillTx/>
                <a:latin typeface="Georgia"/>
                <a:cs typeface="B Nazanin" pitchFamily="2" charset="-78"/>
              </a:rPr>
              <a:t>Kennedy and Hawkins coined the term “swimmer’s shoulder,” for which they described anterior shoulder pain during and after workouts. Originally, the cause of pain was thought to be impingement of the rotator cuff tendons under the </a:t>
            </a:r>
            <a:r>
              <a:rPr kumimoji="0" lang="en-US" sz="2300" b="0" i="0" u="none" strike="noStrike" kern="1200" cap="none" spc="0" normalizeH="0" baseline="0" noProof="0" dirty="0" err="1" smtClean="0">
                <a:ln>
                  <a:noFill/>
                </a:ln>
                <a:solidFill>
                  <a:prstClr val="black"/>
                </a:solidFill>
                <a:effectLst/>
                <a:uLnTx/>
                <a:uFillTx/>
                <a:latin typeface="Georgia"/>
                <a:cs typeface="B Nazanin" pitchFamily="2" charset="-78"/>
              </a:rPr>
              <a:t>coracoacromial</a:t>
            </a:r>
            <a:r>
              <a:rPr kumimoji="0" lang="en-US" sz="2300" b="0" i="0" u="none" strike="noStrike" kern="1200" cap="none" spc="0" normalizeH="0" baseline="0" noProof="0" dirty="0" smtClean="0">
                <a:ln>
                  <a:noFill/>
                </a:ln>
                <a:solidFill>
                  <a:prstClr val="black"/>
                </a:solidFill>
                <a:effectLst/>
                <a:uLnTx/>
                <a:uFillTx/>
                <a:latin typeface="Georgia"/>
                <a:cs typeface="B Nazanin" pitchFamily="2" charset="-78"/>
              </a:rPr>
              <a:t> arch.</a:t>
            </a:r>
          </a:p>
          <a:p>
            <a:pPr marL="274320" marR="0" lvl="0" indent="-274320" algn="just" defTabSz="914400" rtl="0" eaLnBrk="1" fontAlgn="auto" latinLnBrk="0" hangingPunct="1">
              <a:lnSpc>
                <a:spcPct val="100000"/>
              </a:lnSpc>
              <a:spcBef>
                <a:spcPct val="20000"/>
              </a:spcBef>
              <a:spcAft>
                <a:spcPts val="0"/>
              </a:spcAft>
              <a:buClr>
                <a:srgbClr val="D16349"/>
              </a:buClr>
              <a:buSzPct val="85000"/>
              <a:buFont typeface="Wingdings 2"/>
              <a:buChar char=""/>
              <a:tabLst/>
              <a:defRPr/>
            </a:pPr>
            <a:r>
              <a:rPr kumimoji="0" lang="en-US" sz="2300" b="0" i="0" u="none" strike="noStrike" kern="1200" cap="none" spc="0" normalizeH="0" baseline="0" noProof="0" dirty="0" smtClean="0">
                <a:ln>
                  <a:noFill/>
                </a:ln>
                <a:solidFill>
                  <a:prstClr val="black"/>
                </a:solidFill>
                <a:effectLst/>
                <a:uLnTx/>
                <a:uFillTx/>
                <a:latin typeface="Georgia"/>
                <a:cs typeface="B Nazanin" pitchFamily="2" charset="-78"/>
              </a:rPr>
              <a:t>In a recent study, 91% out of 80 young elite swimmers (13-25 years old) reported an episode of shoulder pain. Eighty-four percent demonstrated a positive impingement sign.</a:t>
            </a:r>
          </a:p>
          <a:p>
            <a:endParaRPr lang="en-US" dirty="0"/>
          </a:p>
        </p:txBody>
      </p:sp>
      <p:sp>
        <p:nvSpPr>
          <p:cNvPr id="4" name="Slide Number Placeholder 3"/>
          <p:cNvSpPr>
            <a:spLocks noGrp="1"/>
          </p:cNvSpPr>
          <p:nvPr>
            <p:ph type="sldNum" sz="quarter" idx="10"/>
          </p:nvPr>
        </p:nvSpPr>
        <p:spPr/>
        <p:txBody>
          <a:bodyPr/>
          <a:lstStyle/>
          <a:p>
            <a:fld id="{131A0095-966B-4495-BB8B-55C94DAECFCE}" type="slidenum">
              <a:rPr lang="en-US" smtClean="0"/>
              <a:t>4</a:t>
            </a:fld>
            <a:endParaRPr lang="en-US"/>
          </a:p>
        </p:txBody>
      </p:sp>
    </p:spTree>
    <p:extLst>
      <p:ext uri="{BB962C8B-B14F-4D97-AF65-F5344CB8AC3E}">
        <p14:creationId xmlns:p14="http://schemas.microsoft.com/office/powerpoint/2010/main" val="2128058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1A0095-966B-4495-BB8B-55C94DAECFCE}" type="slidenum">
              <a:rPr lang="en-US" smtClean="0"/>
              <a:t>39</a:t>
            </a:fld>
            <a:endParaRPr lang="en-US"/>
          </a:p>
        </p:txBody>
      </p:sp>
    </p:spTree>
    <p:extLst>
      <p:ext uri="{BB962C8B-B14F-4D97-AF65-F5344CB8AC3E}">
        <p14:creationId xmlns:p14="http://schemas.microsoft.com/office/powerpoint/2010/main" val="623880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ct val="20000"/>
              </a:spcBef>
              <a:spcAft>
                <a:spcPts val="0"/>
              </a:spcAft>
              <a:buClr>
                <a:srgbClr val="D16349"/>
              </a:buClr>
              <a:buSzPct val="85000"/>
              <a:buFont typeface="Wingdings 2"/>
              <a:buNone/>
              <a:tabLst/>
              <a:defRPr/>
            </a:pPr>
            <a:r>
              <a:rPr kumimoji="0" lang="en-US" sz="2300" b="0" i="0" u="none" strike="noStrike" kern="1200" cap="none" spc="0" normalizeH="0" baseline="0" noProof="0" dirty="0" smtClean="0">
                <a:ln>
                  <a:noFill/>
                </a:ln>
                <a:solidFill>
                  <a:prstClr val="black"/>
                </a:solidFill>
                <a:effectLst/>
                <a:uLnTx/>
                <a:uFillTx/>
                <a:latin typeface="Georgia"/>
                <a:cs typeface="B Nazanin" pitchFamily="2" charset="-78"/>
              </a:rPr>
              <a:t>Before discussing the commonly diagnosed shoulder conditions in detail, it is important to understand the concept of rotator cuff impingement. Despite the popularity of the label ‘impingement’ as a diagnostic entity in patient charts, rotator cuff impingement is a clinical sign, not a diagnosis. The exact pathophysiology of impingement is not completely clear but current opinion suggests that shoulder impingement occurs when the rotator cuff tendons are impinged as they pass through the </a:t>
            </a:r>
            <a:r>
              <a:rPr kumimoji="0" lang="en-US" sz="2300" b="0" i="0" u="none" strike="noStrike" kern="1200" cap="none" spc="0" normalizeH="0" baseline="0" noProof="0" dirty="0" err="1" smtClean="0">
                <a:ln>
                  <a:noFill/>
                </a:ln>
                <a:solidFill>
                  <a:prstClr val="black"/>
                </a:solidFill>
                <a:effectLst/>
                <a:uLnTx/>
                <a:uFillTx/>
                <a:latin typeface="Georgia"/>
                <a:cs typeface="B Nazanin" pitchFamily="2" charset="-78"/>
              </a:rPr>
              <a:t>subacromial</a:t>
            </a:r>
            <a:r>
              <a:rPr kumimoji="0" lang="en-US" sz="2300" b="0" i="0" u="none" strike="noStrike" kern="1200" cap="none" spc="0" normalizeH="0" baseline="0" noProof="0" dirty="0" smtClean="0">
                <a:ln>
                  <a:noFill/>
                </a:ln>
                <a:solidFill>
                  <a:prstClr val="black"/>
                </a:solidFill>
                <a:effectLst/>
                <a:uLnTx/>
                <a:uFillTx/>
                <a:latin typeface="Georgia"/>
                <a:cs typeface="B Nazanin" pitchFamily="2" charset="-78"/>
              </a:rPr>
              <a:t> space formed between the acromion, </a:t>
            </a:r>
            <a:r>
              <a:rPr kumimoji="0" lang="en-US" sz="2300" b="0" i="0" u="none" strike="noStrike" kern="1200" cap="none" spc="0" normalizeH="0" baseline="0" noProof="0" dirty="0" err="1" smtClean="0">
                <a:ln>
                  <a:noFill/>
                </a:ln>
                <a:solidFill>
                  <a:prstClr val="black"/>
                </a:solidFill>
                <a:effectLst/>
                <a:uLnTx/>
                <a:uFillTx/>
                <a:latin typeface="Georgia"/>
                <a:cs typeface="B Nazanin" pitchFamily="2" charset="-78"/>
              </a:rPr>
              <a:t>coracoacromial</a:t>
            </a:r>
            <a:r>
              <a:rPr kumimoji="0" lang="en-US" sz="2300" b="0" i="0" u="none" strike="noStrike" kern="1200" cap="none" spc="0" normalizeH="0" baseline="0" noProof="0" dirty="0" smtClean="0">
                <a:ln>
                  <a:noFill/>
                </a:ln>
                <a:solidFill>
                  <a:prstClr val="black"/>
                </a:solidFill>
                <a:effectLst/>
                <a:uLnTx/>
                <a:uFillTx/>
                <a:latin typeface="Georgia"/>
                <a:cs typeface="B Nazanin" pitchFamily="2" charset="-78"/>
              </a:rPr>
              <a:t> arch and AC joint above and the </a:t>
            </a:r>
            <a:r>
              <a:rPr kumimoji="0" lang="en-US" sz="2300" b="0" i="0" u="none" strike="noStrike" kern="1200" cap="none" spc="0" normalizeH="0" baseline="0" noProof="0" dirty="0" err="1" smtClean="0">
                <a:ln>
                  <a:noFill/>
                </a:ln>
                <a:solidFill>
                  <a:prstClr val="black"/>
                </a:solidFill>
                <a:effectLst/>
                <a:uLnTx/>
                <a:uFillTx/>
                <a:latin typeface="Georgia"/>
                <a:cs typeface="B Nazanin" pitchFamily="2" charset="-78"/>
              </a:rPr>
              <a:t>glenohumeral</a:t>
            </a:r>
            <a:r>
              <a:rPr kumimoji="0" lang="en-US" sz="2300" b="0" i="0" u="none" strike="noStrike" kern="1200" cap="none" spc="0" normalizeH="0" baseline="0" noProof="0" dirty="0" smtClean="0">
                <a:ln>
                  <a:noFill/>
                </a:ln>
                <a:solidFill>
                  <a:prstClr val="black"/>
                </a:solidFill>
                <a:effectLst/>
                <a:uLnTx/>
                <a:uFillTx/>
                <a:latin typeface="Georgia"/>
                <a:cs typeface="B Nazanin" pitchFamily="2" charset="-78"/>
              </a:rPr>
              <a:t> joint below. The impingement causes mechanical irritation of the rotator cuff tendons and may result in swelling and damage to the tendons. The exact reason for the change in the tendon or the space is not known.</a:t>
            </a:r>
          </a:p>
          <a:p>
            <a:endParaRPr lang="en-US" dirty="0"/>
          </a:p>
        </p:txBody>
      </p:sp>
      <p:sp>
        <p:nvSpPr>
          <p:cNvPr id="4" name="Slide Number Placeholder 3"/>
          <p:cNvSpPr>
            <a:spLocks noGrp="1"/>
          </p:cNvSpPr>
          <p:nvPr>
            <p:ph type="sldNum" sz="quarter" idx="10"/>
          </p:nvPr>
        </p:nvSpPr>
        <p:spPr/>
        <p:txBody>
          <a:bodyPr/>
          <a:lstStyle/>
          <a:p>
            <a:fld id="{131A0095-966B-4495-BB8B-55C94DAECFCE}" type="slidenum">
              <a:rPr lang="en-US" smtClean="0"/>
              <a:t>5</a:t>
            </a:fld>
            <a:endParaRPr lang="en-US"/>
          </a:p>
        </p:txBody>
      </p:sp>
    </p:spTree>
    <p:extLst>
      <p:ext uri="{BB962C8B-B14F-4D97-AF65-F5344CB8AC3E}">
        <p14:creationId xmlns:p14="http://schemas.microsoft.com/office/powerpoint/2010/main" val="69554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1A0095-966B-4495-BB8B-55C94DAECFCE}" type="slidenum">
              <a:rPr lang="en-US" smtClean="0"/>
              <a:t>6</a:t>
            </a:fld>
            <a:endParaRPr lang="en-US"/>
          </a:p>
        </p:txBody>
      </p:sp>
    </p:spTree>
    <p:extLst>
      <p:ext uri="{BB962C8B-B14F-4D97-AF65-F5344CB8AC3E}">
        <p14:creationId xmlns:p14="http://schemas.microsoft.com/office/powerpoint/2010/main" val="1432619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ct val="20000"/>
              </a:spcBef>
              <a:spcAft>
                <a:spcPts val="0"/>
              </a:spcAft>
              <a:buClr>
                <a:srgbClr val="D16349"/>
              </a:buClr>
              <a:buSzPct val="85000"/>
              <a:buFont typeface="Wingdings 2"/>
              <a:buNone/>
              <a:tabLst/>
              <a:defRPr/>
            </a:pPr>
            <a:r>
              <a:rPr kumimoji="0" lang="en-US" sz="2100" b="0" i="0" u="none" strike="noStrike" kern="1200" cap="none" spc="0" normalizeH="0" baseline="0" noProof="0" dirty="0" smtClean="0">
                <a:ln>
                  <a:noFill/>
                </a:ln>
                <a:solidFill>
                  <a:prstClr val="black"/>
                </a:solidFill>
                <a:effectLst/>
                <a:uLnTx/>
                <a:uFillTx/>
                <a:latin typeface="Georgia"/>
                <a:cs typeface="B Nazanin" pitchFamily="2" charset="-78"/>
              </a:rPr>
              <a:t>During the first 60 degrees of shoulder flexion and 30 degrees of abduction the movement of the scapula is highly variable. Inman and Saunders termed this the setting phase. After the setting phase the </a:t>
            </a:r>
            <a:r>
              <a:rPr kumimoji="0" lang="en-US" sz="2100" b="0" i="0" u="none" strike="noStrike" kern="1200" cap="none" spc="0" normalizeH="0" baseline="0" noProof="0" dirty="0" err="1" smtClean="0">
                <a:ln>
                  <a:noFill/>
                </a:ln>
                <a:solidFill>
                  <a:prstClr val="black"/>
                </a:solidFill>
                <a:effectLst/>
                <a:uLnTx/>
                <a:uFillTx/>
                <a:latin typeface="Georgia"/>
                <a:cs typeface="B Nazanin" pitchFamily="2" charset="-78"/>
              </a:rPr>
              <a:t>humerus</a:t>
            </a:r>
            <a:r>
              <a:rPr kumimoji="0" lang="en-US" sz="2100" b="0" i="0" u="none" strike="noStrike" kern="1200" cap="none" spc="0" normalizeH="0" baseline="0" noProof="0" dirty="0" smtClean="0">
                <a:ln>
                  <a:noFill/>
                </a:ln>
                <a:solidFill>
                  <a:prstClr val="black"/>
                </a:solidFill>
                <a:effectLst/>
                <a:uLnTx/>
                <a:uFillTx/>
                <a:latin typeface="Georgia"/>
                <a:cs typeface="B Nazanin" pitchFamily="2" charset="-78"/>
              </a:rPr>
              <a:t> and scapula move in a constant ratio. A ratio of 2 degrees of </a:t>
            </a:r>
            <a:r>
              <a:rPr kumimoji="0" lang="en-US" sz="2100" b="0" i="0" u="none" strike="noStrike" kern="1200" cap="none" spc="0" normalizeH="0" baseline="0" noProof="0" dirty="0" err="1" smtClean="0">
                <a:ln>
                  <a:noFill/>
                </a:ln>
                <a:solidFill>
                  <a:prstClr val="black"/>
                </a:solidFill>
                <a:effectLst/>
                <a:uLnTx/>
                <a:uFillTx/>
                <a:latin typeface="Georgia"/>
                <a:cs typeface="B Nazanin" pitchFamily="2" charset="-78"/>
              </a:rPr>
              <a:t>glenohumeral</a:t>
            </a:r>
            <a:r>
              <a:rPr kumimoji="0" lang="en-US" sz="2100" b="0" i="0" u="none" strike="noStrike" kern="1200" cap="none" spc="0" normalizeH="0" baseline="0" noProof="0" dirty="0" smtClean="0">
                <a:ln>
                  <a:noFill/>
                </a:ln>
                <a:solidFill>
                  <a:prstClr val="black"/>
                </a:solidFill>
                <a:effectLst/>
                <a:uLnTx/>
                <a:uFillTx/>
                <a:latin typeface="Georgia"/>
                <a:cs typeface="B Nazanin" pitchFamily="2" charset="-78"/>
              </a:rPr>
              <a:t> motion for 1 degree of </a:t>
            </a:r>
            <a:r>
              <a:rPr kumimoji="0" lang="en-US" sz="2100" b="0" i="0" u="none" strike="noStrike" kern="1200" cap="none" spc="0" normalizeH="0" baseline="0" noProof="0" dirty="0" err="1" smtClean="0">
                <a:ln>
                  <a:noFill/>
                </a:ln>
                <a:solidFill>
                  <a:prstClr val="black"/>
                </a:solidFill>
                <a:effectLst/>
                <a:uLnTx/>
                <a:uFillTx/>
                <a:latin typeface="Georgia"/>
                <a:cs typeface="B Nazanin" pitchFamily="2" charset="-78"/>
              </a:rPr>
              <a:t>scapulothoracic</a:t>
            </a:r>
            <a:r>
              <a:rPr kumimoji="0" lang="en-US" sz="2100" b="0" i="0" u="none" strike="noStrike" kern="1200" cap="none" spc="0" normalizeH="0" baseline="0" noProof="0" dirty="0" smtClean="0">
                <a:ln>
                  <a:noFill/>
                </a:ln>
                <a:solidFill>
                  <a:prstClr val="black"/>
                </a:solidFill>
                <a:effectLst/>
                <a:uLnTx/>
                <a:uFillTx/>
                <a:latin typeface="Georgia"/>
                <a:cs typeface="B Nazanin" pitchFamily="2" charset="-78"/>
              </a:rPr>
              <a:t> motion results in 120 degrees of </a:t>
            </a:r>
            <a:r>
              <a:rPr kumimoji="0" lang="en-US" sz="2100" b="0" i="0" u="none" strike="noStrike" kern="1200" cap="none" spc="0" normalizeH="0" baseline="0" noProof="0" dirty="0" err="1" smtClean="0">
                <a:ln>
                  <a:noFill/>
                </a:ln>
                <a:solidFill>
                  <a:prstClr val="black"/>
                </a:solidFill>
                <a:effectLst/>
                <a:uLnTx/>
                <a:uFillTx/>
                <a:latin typeface="Georgia"/>
                <a:cs typeface="B Nazanin" pitchFamily="2" charset="-78"/>
              </a:rPr>
              <a:t>glenohumeral</a:t>
            </a:r>
            <a:r>
              <a:rPr kumimoji="0" lang="en-US" sz="2100" b="0" i="0" u="none" strike="noStrike" kern="1200" cap="none" spc="0" normalizeH="0" baseline="0" noProof="0" dirty="0" smtClean="0">
                <a:ln>
                  <a:noFill/>
                </a:ln>
                <a:solidFill>
                  <a:prstClr val="black"/>
                </a:solidFill>
                <a:effectLst/>
                <a:uLnTx/>
                <a:uFillTx/>
                <a:latin typeface="Georgia"/>
                <a:cs typeface="B Nazanin" pitchFamily="2" charset="-78"/>
              </a:rPr>
              <a:t> joint motion and 60 degrees of scapular motion at the completion of shoulder flexion (Figure 5-14). More recent studies have reported some variability in the exact timing of that motion.2,6,7 In analyzing patients who have pain, comparing one shoulder with the other provides a reference point to guide the examiner in making a decision as to whether the movement is impaired or just a normal variation. Observations of deviations in timing and range of scapular motion combined with the timing of the onset of pain and identification of impairments of muscle performance further guide decisions regarding the importance of the deviations.</a:t>
            </a:r>
          </a:p>
          <a:p>
            <a:endParaRPr lang="en-US" dirty="0"/>
          </a:p>
        </p:txBody>
      </p:sp>
      <p:sp>
        <p:nvSpPr>
          <p:cNvPr id="4" name="Slide Number Placeholder 3"/>
          <p:cNvSpPr>
            <a:spLocks noGrp="1"/>
          </p:cNvSpPr>
          <p:nvPr>
            <p:ph type="sldNum" sz="quarter" idx="10"/>
          </p:nvPr>
        </p:nvSpPr>
        <p:spPr/>
        <p:txBody>
          <a:bodyPr/>
          <a:lstStyle/>
          <a:p>
            <a:fld id="{131A0095-966B-4495-BB8B-55C94DAECFCE}" type="slidenum">
              <a:rPr lang="en-US" smtClean="0"/>
              <a:t>7</a:t>
            </a:fld>
            <a:endParaRPr lang="en-US"/>
          </a:p>
        </p:txBody>
      </p:sp>
    </p:spTree>
    <p:extLst>
      <p:ext uri="{BB962C8B-B14F-4D97-AF65-F5344CB8AC3E}">
        <p14:creationId xmlns:p14="http://schemas.microsoft.com/office/powerpoint/2010/main" val="657417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ct val="20000"/>
              </a:spcBef>
              <a:spcAft>
                <a:spcPts val="0"/>
              </a:spcAft>
              <a:buClr>
                <a:srgbClr val="D16349"/>
              </a:buClr>
              <a:buSzPct val="85000"/>
              <a:buFont typeface="Wingdings 2"/>
              <a:buNone/>
              <a:tabLst/>
              <a:defRPr/>
            </a:pPr>
            <a:r>
              <a:rPr kumimoji="0" lang="en-US" sz="2200" b="0" i="0" u="none" strike="noStrike" kern="1200" cap="none" spc="0" normalizeH="0" baseline="0" noProof="0" dirty="0" smtClean="0">
                <a:ln>
                  <a:noFill/>
                </a:ln>
                <a:solidFill>
                  <a:prstClr val="black"/>
                </a:solidFill>
                <a:effectLst/>
                <a:uLnTx/>
                <a:uFillTx/>
                <a:latin typeface="Georgia"/>
                <a:cs typeface="B Nazanin" pitchFamily="2" charset="-78"/>
              </a:rPr>
              <a:t>The observation of the movement characteristics and their effect on symptoms are the primary guides to the diagnosis and treatment of the movement impairments. If symptoms are associated with the impairment, the correction of the movement will alleviate the symptoms. For example, increasing the amount of lateral humeral rotation during shoulder flexion/elevation often eliminates the shoulder pain caused by one form of impingement. Because the scapula plays a critical role in controlling the position of the </a:t>
            </a:r>
            <a:r>
              <a:rPr kumimoji="0" lang="en-US" sz="2200" b="0" i="0" u="none" strike="noStrike" kern="1200" cap="none" spc="0" normalizeH="0" baseline="0" noProof="0" dirty="0" err="1" smtClean="0">
                <a:ln>
                  <a:noFill/>
                </a:ln>
                <a:solidFill>
                  <a:prstClr val="black"/>
                </a:solidFill>
                <a:effectLst/>
                <a:uLnTx/>
                <a:uFillTx/>
                <a:latin typeface="Georgia"/>
                <a:cs typeface="B Nazanin" pitchFamily="2" charset="-78"/>
              </a:rPr>
              <a:t>glenoid</a:t>
            </a:r>
            <a:r>
              <a:rPr kumimoji="0" lang="en-US" sz="2200" b="0" i="0" u="none" strike="noStrike" kern="1200" cap="none" spc="0" normalizeH="0" baseline="0" noProof="0" dirty="0" smtClean="0">
                <a:ln>
                  <a:noFill/>
                </a:ln>
                <a:solidFill>
                  <a:prstClr val="black"/>
                </a:solidFill>
                <a:effectLst/>
                <a:uLnTx/>
                <a:uFillTx/>
                <a:latin typeface="Georgia"/>
                <a:cs typeface="B Nazanin" pitchFamily="2" charset="-78"/>
              </a:rPr>
              <a:t>, relatively small changes in the action of </a:t>
            </a:r>
            <a:r>
              <a:rPr kumimoji="0" lang="en-US" sz="2200" b="0" i="0" u="none" strike="noStrike" kern="1200" cap="none" spc="0" normalizeH="0" baseline="0" noProof="0" dirty="0" err="1" smtClean="0">
                <a:ln>
                  <a:noFill/>
                </a:ln>
                <a:solidFill>
                  <a:prstClr val="black"/>
                </a:solidFill>
                <a:effectLst/>
                <a:uLnTx/>
                <a:uFillTx/>
                <a:latin typeface="Georgia"/>
                <a:cs typeface="B Nazanin" pitchFamily="2" charset="-78"/>
              </a:rPr>
              <a:t>thoracoscapular</a:t>
            </a:r>
            <a:r>
              <a:rPr kumimoji="0" lang="en-US" sz="2200" b="0" i="0" u="none" strike="noStrike" kern="1200" cap="none" spc="0" normalizeH="0" baseline="0" noProof="0" dirty="0" smtClean="0">
                <a:ln>
                  <a:noFill/>
                </a:ln>
                <a:solidFill>
                  <a:prstClr val="black"/>
                </a:solidFill>
                <a:effectLst/>
                <a:uLnTx/>
                <a:uFillTx/>
                <a:latin typeface="Georgia"/>
                <a:cs typeface="B Nazanin" pitchFamily="2" charset="-78"/>
              </a:rPr>
              <a:t> muscles can affect the alignment and forces involved in movement around the </a:t>
            </a:r>
            <a:r>
              <a:rPr kumimoji="0" lang="en-US" sz="2200" b="0" i="0" u="none" strike="noStrike" kern="1200" cap="none" spc="0" normalizeH="0" baseline="0" noProof="0" dirty="0" err="1" smtClean="0">
                <a:ln>
                  <a:noFill/>
                </a:ln>
                <a:solidFill>
                  <a:prstClr val="black"/>
                </a:solidFill>
                <a:effectLst/>
                <a:uLnTx/>
                <a:uFillTx/>
                <a:latin typeface="Georgia"/>
                <a:cs typeface="B Nazanin" pitchFamily="2" charset="-78"/>
              </a:rPr>
              <a:t>glenohumeral</a:t>
            </a:r>
            <a:r>
              <a:rPr kumimoji="0" lang="en-US" sz="2200" b="0" i="0" u="none" strike="noStrike" kern="1200" cap="none" spc="0" normalizeH="0" baseline="0" noProof="0" dirty="0" smtClean="0">
                <a:ln>
                  <a:noFill/>
                </a:ln>
                <a:solidFill>
                  <a:prstClr val="black"/>
                </a:solidFill>
                <a:effectLst/>
                <a:uLnTx/>
                <a:uFillTx/>
                <a:latin typeface="Georgia"/>
                <a:cs typeface="B Nazanin" pitchFamily="2" charset="-78"/>
              </a:rPr>
              <a:t> joint.</a:t>
            </a:r>
          </a:p>
          <a:p>
            <a:endParaRPr lang="en-US" dirty="0"/>
          </a:p>
        </p:txBody>
      </p:sp>
      <p:sp>
        <p:nvSpPr>
          <p:cNvPr id="4" name="Slide Number Placeholder 3"/>
          <p:cNvSpPr>
            <a:spLocks noGrp="1"/>
          </p:cNvSpPr>
          <p:nvPr>
            <p:ph type="sldNum" sz="quarter" idx="10"/>
          </p:nvPr>
        </p:nvSpPr>
        <p:spPr/>
        <p:txBody>
          <a:bodyPr/>
          <a:lstStyle/>
          <a:p>
            <a:fld id="{131A0095-966B-4495-BB8B-55C94DAECFCE}" type="slidenum">
              <a:rPr lang="en-US" smtClean="0"/>
              <a:t>9</a:t>
            </a:fld>
            <a:endParaRPr lang="en-US"/>
          </a:p>
        </p:txBody>
      </p:sp>
    </p:spTree>
    <p:extLst>
      <p:ext uri="{BB962C8B-B14F-4D97-AF65-F5344CB8AC3E}">
        <p14:creationId xmlns:p14="http://schemas.microsoft.com/office/powerpoint/2010/main" val="1394502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ct val="20000"/>
              </a:spcBef>
              <a:spcAft>
                <a:spcPts val="0"/>
              </a:spcAft>
              <a:buClr>
                <a:srgbClr val="D16349"/>
              </a:buClr>
              <a:buSzPct val="85000"/>
              <a:buFont typeface="Wingdings 2"/>
              <a:buNone/>
              <a:tabLst/>
              <a:defRPr/>
            </a:pPr>
            <a:r>
              <a:rPr kumimoji="0" lang="en-US" sz="2500" b="0" i="0" u="none" strike="noStrike" kern="1200" cap="none" spc="0" normalizeH="0" baseline="0" noProof="0" dirty="0" smtClean="0">
                <a:ln>
                  <a:noFill/>
                </a:ln>
                <a:solidFill>
                  <a:prstClr val="black"/>
                </a:solidFill>
                <a:effectLst/>
                <a:uLnTx/>
                <a:uFillTx/>
                <a:latin typeface="Georgia"/>
                <a:cs typeface="B Nazanin" pitchFamily="2" charset="-78"/>
              </a:rPr>
              <a:t>The upper and lower trapezius muscles are one component of the force couple acting to rotate the scapula upwardly. The </a:t>
            </a:r>
            <a:r>
              <a:rPr kumimoji="0" lang="en-US" sz="2500" b="0" i="0" u="none" strike="noStrike" kern="1200" cap="none" spc="0" normalizeH="0" baseline="0" noProof="0" dirty="0" err="1" smtClean="0">
                <a:ln>
                  <a:noFill/>
                </a:ln>
                <a:solidFill>
                  <a:prstClr val="black"/>
                </a:solidFill>
                <a:effectLst/>
                <a:uLnTx/>
                <a:uFillTx/>
                <a:latin typeface="Georgia"/>
                <a:cs typeface="B Nazanin" pitchFamily="2" charset="-78"/>
              </a:rPr>
              <a:t>serratus</a:t>
            </a:r>
            <a:r>
              <a:rPr kumimoji="0" lang="en-US" sz="2500" b="0" i="0" u="none" strike="noStrike" kern="1200" cap="none" spc="0" normalizeH="0" baseline="0" noProof="0" dirty="0" smtClean="0">
                <a:ln>
                  <a:noFill/>
                </a:ln>
                <a:solidFill>
                  <a:prstClr val="black"/>
                </a:solidFill>
                <a:effectLst/>
                <a:uLnTx/>
                <a:uFillTx/>
                <a:latin typeface="Georgia"/>
                <a:cs typeface="B Nazanin" pitchFamily="2" charset="-78"/>
              </a:rPr>
              <a:t> anterior muscle is the other component. The adduction action of the trapezius is counterbalanced by the abduction action of the </a:t>
            </a:r>
            <a:r>
              <a:rPr kumimoji="0" lang="en-US" sz="2500" b="0" i="0" u="none" strike="noStrike" kern="1200" cap="none" spc="0" normalizeH="0" baseline="0" noProof="0" dirty="0" err="1" smtClean="0">
                <a:ln>
                  <a:noFill/>
                </a:ln>
                <a:solidFill>
                  <a:prstClr val="black"/>
                </a:solidFill>
                <a:effectLst/>
                <a:uLnTx/>
                <a:uFillTx/>
                <a:latin typeface="Georgia"/>
                <a:cs typeface="B Nazanin" pitchFamily="2" charset="-78"/>
              </a:rPr>
              <a:t>serratus</a:t>
            </a:r>
            <a:r>
              <a:rPr kumimoji="0" lang="en-US" sz="2500" b="0" i="0" u="none" strike="noStrike" kern="1200" cap="none" spc="0" normalizeH="0" baseline="0" noProof="0" dirty="0" smtClean="0">
                <a:ln>
                  <a:noFill/>
                </a:ln>
                <a:solidFill>
                  <a:prstClr val="black"/>
                </a:solidFill>
                <a:effectLst/>
                <a:uLnTx/>
                <a:uFillTx/>
                <a:latin typeface="Georgia"/>
                <a:cs typeface="B Nazanin" pitchFamily="2" charset="-78"/>
              </a:rPr>
              <a:t> anterior muscle.</a:t>
            </a:r>
          </a:p>
          <a:p>
            <a:endParaRPr lang="en-US" dirty="0"/>
          </a:p>
        </p:txBody>
      </p:sp>
      <p:sp>
        <p:nvSpPr>
          <p:cNvPr id="4" name="Slide Number Placeholder 3"/>
          <p:cNvSpPr>
            <a:spLocks noGrp="1"/>
          </p:cNvSpPr>
          <p:nvPr>
            <p:ph type="sldNum" sz="quarter" idx="10"/>
          </p:nvPr>
        </p:nvSpPr>
        <p:spPr/>
        <p:txBody>
          <a:bodyPr/>
          <a:lstStyle/>
          <a:p>
            <a:fld id="{131A0095-966B-4495-BB8B-55C94DAECFCE}" type="slidenum">
              <a:rPr lang="en-US" smtClean="0"/>
              <a:t>10</a:t>
            </a:fld>
            <a:endParaRPr lang="en-US"/>
          </a:p>
        </p:txBody>
      </p:sp>
    </p:spTree>
    <p:extLst>
      <p:ext uri="{BB962C8B-B14F-4D97-AF65-F5344CB8AC3E}">
        <p14:creationId xmlns:p14="http://schemas.microsoft.com/office/powerpoint/2010/main" val="2759888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ct val="20000"/>
              </a:spcBef>
              <a:spcAft>
                <a:spcPts val="0"/>
              </a:spcAft>
              <a:buClr>
                <a:srgbClr val="D16349"/>
              </a:buClr>
              <a:buSzPct val="85000"/>
              <a:buFont typeface="Wingdings 2"/>
              <a:buNone/>
              <a:tabLst/>
              <a:defRPr/>
            </a:pPr>
            <a:r>
              <a:rPr kumimoji="0" lang="en-US" sz="1900" b="0" i="0" u="none" strike="noStrike" kern="1200" cap="none" spc="0" normalizeH="0" baseline="0" noProof="0" dirty="0" smtClean="0">
                <a:ln>
                  <a:noFill/>
                </a:ln>
                <a:solidFill>
                  <a:prstClr val="black"/>
                </a:solidFill>
                <a:effectLst/>
                <a:uLnTx/>
                <a:uFillTx/>
                <a:latin typeface="Georgia"/>
                <a:cs typeface="B Nazanin" pitchFamily="2" charset="-78"/>
              </a:rPr>
              <a:t>The </a:t>
            </a:r>
            <a:r>
              <a:rPr kumimoji="0" lang="en-US" sz="1900" b="0" i="0" u="none" strike="noStrike" kern="1200" cap="none" spc="0" normalizeH="0" baseline="0" noProof="0" dirty="0" err="1" smtClean="0">
                <a:ln>
                  <a:noFill/>
                </a:ln>
                <a:solidFill>
                  <a:prstClr val="black"/>
                </a:solidFill>
                <a:effectLst/>
                <a:uLnTx/>
                <a:uFillTx/>
                <a:latin typeface="Georgia"/>
                <a:cs typeface="B Nazanin" pitchFamily="2" charset="-78"/>
              </a:rPr>
              <a:t>serratus</a:t>
            </a:r>
            <a:r>
              <a:rPr kumimoji="0" lang="en-US" sz="1900" b="0" i="0" u="none" strike="noStrike" kern="1200" cap="none" spc="0" normalizeH="0" baseline="0" noProof="0" dirty="0" smtClean="0">
                <a:ln>
                  <a:noFill/>
                </a:ln>
                <a:solidFill>
                  <a:prstClr val="black"/>
                </a:solidFill>
                <a:effectLst/>
                <a:uLnTx/>
                <a:uFillTx/>
                <a:latin typeface="Georgia"/>
                <a:cs typeface="B Nazanin" pitchFamily="2" charset="-78"/>
              </a:rPr>
              <a:t> anterior muscle (Figure 5-27) abducts and upwardly (laterally) rotates the scapula and holds the scapula flat against the rib cage. The upward rotation is produced by the force couple action of the </a:t>
            </a:r>
            <a:r>
              <a:rPr kumimoji="0" lang="en-US" sz="1900" b="0" i="0" u="none" strike="noStrike" kern="1200" cap="none" spc="0" normalizeH="0" baseline="0" noProof="0" dirty="0" err="1" smtClean="0">
                <a:ln>
                  <a:noFill/>
                </a:ln>
                <a:solidFill>
                  <a:prstClr val="black"/>
                </a:solidFill>
                <a:effectLst/>
                <a:uLnTx/>
                <a:uFillTx/>
                <a:latin typeface="Georgia"/>
                <a:cs typeface="B Nazanin" pitchFamily="2" charset="-78"/>
              </a:rPr>
              <a:t>serratus</a:t>
            </a:r>
            <a:r>
              <a:rPr kumimoji="0" lang="en-US" sz="1900" b="0" i="0" u="none" strike="noStrike" kern="1200" cap="none" spc="0" normalizeH="0" baseline="0" noProof="0" dirty="0" smtClean="0">
                <a:ln>
                  <a:noFill/>
                </a:ln>
                <a:solidFill>
                  <a:prstClr val="black"/>
                </a:solidFill>
                <a:effectLst/>
                <a:uLnTx/>
                <a:uFillTx/>
                <a:latin typeface="Georgia"/>
                <a:cs typeface="B Nazanin" pitchFamily="2" charset="-78"/>
              </a:rPr>
              <a:t> anterior muscle with the trapezius muscle. The </a:t>
            </a:r>
            <a:r>
              <a:rPr kumimoji="0" lang="en-US" sz="1900" b="0" i="0" u="none" strike="noStrike" kern="1200" cap="none" spc="0" normalizeH="0" baseline="0" noProof="0" dirty="0" err="1" smtClean="0">
                <a:ln>
                  <a:noFill/>
                </a:ln>
                <a:solidFill>
                  <a:prstClr val="black"/>
                </a:solidFill>
                <a:effectLst/>
                <a:uLnTx/>
                <a:uFillTx/>
                <a:latin typeface="Georgia"/>
                <a:cs typeface="B Nazanin" pitchFamily="2" charset="-78"/>
              </a:rPr>
              <a:t>serratus</a:t>
            </a:r>
            <a:r>
              <a:rPr kumimoji="0" lang="en-US" sz="1900" b="0" i="0" u="none" strike="noStrike" kern="1200" cap="none" spc="0" normalizeH="0" baseline="0" noProof="0" dirty="0" smtClean="0">
                <a:ln>
                  <a:noFill/>
                </a:ln>
                <a:solidFill>
                  <a:prstClr val="black"/>
                </a:solidFill>
                <a:effectLst/>
                <a:uLnTx/>
                <a:uFillTx/>
                <a:latin typeface="Georgia"/>
                <a:cs typeface="B Nazanin" pitchFamily="2" charset="-78"/>
              </a:rPr>
              <a:t> anterior muscle is the primary abductor of the scapula. Complete active range of shoulder flexion/elevation motion is not possible when the </a:t>
            </a:r>
            <a:r>
              <a:rPr kumimoji="0" lang="en-US" sz="1900" b="0" i="0" u="none" strike="noStrike" kern="1200" cap="none" spc="0" normalizeH="0" baseline="0" noProof="0" dirty="0" err="1" smtClean="0">
                <a:ln>
                  <a:noFill/>
                </a:ln>
                <a:solidFill>
                  <a:prstClr val="black"/>
                </a:solidFill>
                <a:effectLst/>
                <a:uLnTx/>
                <a:uFillTx/>
                <a:latin typeface="Georgia"/>
                <a:cs typeface="B Nazanin" pitchFamily="2" charset="-78"/>
              </a:rPr>
              <a:t>serratus</a:t>
            </a:r>
            <a:r>
              <a:rPr kumimoji="0" lang="en-US" sz="1900" b="0" i="0" u="none" strike="noStrike" kern="1200" cap="none" spc="0" normalizeH="0" baseline="0" noProof="0" dirty="0" smtClean="0">
                <a:ln>
                  <a:noFill/>
                </a:ln>
                <a:solidFill>
                  <a:prstClr val="black"/>
                </a:solidFill>
                <a:effectLst/>
                <a:uLnTx/>
                <a:uFillTx/>
                <a:latin typeface="Georgia"/>
                <a:cs typeface="B Nazanin" pitchFamily="2" charset="-78"/>
              </a:rPr>
              <a:t> anterior is paralyzed or becomes severely weak (manual muscle test grade of 2/5). In addition, deficient control by the </a:t>
            </a:r>
            <a:r>
              <a:rPr kumimoji="0" lang="en-US" sz="1900" b="0" i="0" u="none" strike="noStrike" kern="1200" cap="none" spc="0" normalizeH="0" baseline="0" noProof="0" dirty="0" err="1" smtClean="0">
                <a:ln>
                  <a:noFill/>
                </a:ln>
                <a:solidFill>
                  <a:prstClr val="black"/>
                </a:solidFill>
                <a:effectLst/>
                <a:uLnTx/>
                <a:uFillTx/>
                <a:latin typeface="Georgia"/>
                <a:cs typeface="B Nazanin" pitchFamily="2" charset="-78"/>
              </a:rPr>
              <a:t>serratus</a:t>
            </a:r>
            <a:r>
              <a:rPr kumimoji="0" lang="en-US" sz="1900" b="0" i="0" u="none" strike="noStrike" kern="1200" cap="none" spc="0" normalizeH="0" baseline="0" noProof="0" dirty="0" smtClean="0">
                <a:ln>
                  <a:noFill/>
                </a:ln>
                <a:solidFill>
                  <a:prstClr val="black"/>
                </a:solidFill>
                <a:effectLst/>
                <a:uLnTx/>
                <a:uFillTx/>
                <a:latin typeface="Georgia"/>
                <a:cs typeface="B Nazanin" pitchFamily="2" charset="-78"/>
              </a:rPr>
              <a:t> anterior muscle, causing impairments in the timing and range of scapular motion, can cause stress at the </a:t>
            </a:r>
            <a:r>
              <a:rPr kumimoji="0" lang="en-US" sz="1900" b="0" i="0" u="none" strike="noStrike" kern="1200" cap="none" spc="0" normalizeH="0" baseline="0" noProof="0" dirty="0" err="1" smtClean="0">
                <a:ln>
                  <a:noFill/>
                </a:ln>
                <a:solidFill>
                  <a:prstClr val="black"/>
                </a:solidFill>
                <a:effectLst/>
                <a:uLnTx/>
                <a:uFillTx/>
                <a:latin typeface="Georgia"/>
                <a:cs typeface="B Nazanin" pitchFamily="2" charset="-78"/>
              </a:rPr>
              <a:t>glenohumeral</a:t>
            </a:r>
            <a:r>
              <a:rPr kumimoji="0" lang="en-US" sz="1900" b="0" i="0" u="none" strike="noStrike" kern="1200" cap="none" spc="0" normalizeH="0" baseline="0" noProof="0" dirty="0" smtClean="0">
                <a:ln>
                  <a:noFill/>
                </a:ln>
                <a:solidFill>
                  <a:prstClr val="black"/>
                </a:solidFill>
                <a:effectLst/>
                <a:uLnTx/>
                <a:uFillTx/>
                <a:latin typeface="Georgia"/>
                <a:cs typeface="B Nazanin" pitchFamily="2" charset="-78"/>
              </a:rPr>
              <a:t> joint. This stress results from the incorrect positioning of the </a:t>
            </a:r>
            <a:r>
              <a:rPr kumimoji="0" lang="en-US" sz="1900" b="0" i="0" u="none" strike="noStrike" kern="1200" cap="none" spc="0" normalizeH="0" baseline="0" noProof="0" dirty="0" err="1" smtClean="0">
                <a:ln>
                  <a:noFill/>
                </a:ln>
                <a:solidFill>
                  <a:prstClr val="black"/>
                </a:solidFill>
                <a:effectLst/>
                <a:uLnTx/>
                <a:uFillTx/>
                <a:latin typeface="Georgia"/>
                <a:cs typeface="B Nazanin" pitchFamily="2" charset="-78"/>
              </a:rPr>
              <a:t>glenoid</a:t>
            </a:r>
            <a:r>
              <a:rPr kumimoji="0" lang="en-US" sz="1900" b="0" i="0" u="none" strike="noStrike" kern="1200" cap="none" spc="0" normalizeH="0" baseline="0" noProof="0" dirty="0" smtClean="0">
                <a:ln>
                  <a:noFill/>
                </a:ln>
                <a:solidFill>
                  <a:prstClr val="black"/>
                </a:solidFill>
                <a:effectLst/>
                <a:uLnTx/>
                <a:uFillTx/>
                <a:latin typeface="Georgia"/>
                <a:cs typeface="B Nazanin" pitchFamily="2" charset="-78"/>
              </a:rPr>
              <a:t> for </a:t>
            </a:r>
            <a:r>
              <a:rPr kumimoji="0" lang="en-US" sz="1900" b="0" i="0" u="none" strike="noStrike" kern="1200" cap="none" spc="0" normalizeH="0" baseline="0" noProof="0" dirty="0" err="1" smtClean="0">
                <a:ln>
                  <a:noFill/>
                </a:ln>
                <a:solidFill>
                  <a:prstClr val="black"/>
                </a:solidFill>
                <a:effectLst/>
                <a:uLnTx/>
                <a:uFillTx/>
                <a:latin typeface="Georgia"/>
                <a:cs typeface="B Nazanin" pitchFamily="2" charset="-78"/>
              </a:rPr>
              <a:t>glenohumeral</a:t>
            </a:r>
            <a:r>
              <a:rPr kumimoji="0" lang="en-US" sz="1900" b="0" i="0" u="none" strike="noStrike" kern="1200" cap="none" spc="0" normalizeH="0" baseline="0" noProof="0" dirty="0" smtClean="0">
                <a:ln>
                  <a:noFill/>
                </a:ln>
                <a:solidFill>
                  <a:prstClr val="black"/>
                </a:solidFill>
                <a:effectLst/>
                <a:uLnTx/>
                <a:uFillTx/>
                <a:latin typeface="Georgia"/>
                <a:cs typeface="B Nazanin" pitchFamily="2" charset="-78"/>
              </a:rPr>
              <a:t> joint motion when there is insufficient abduction and upward rotation of the scapula. If the scapula is not correctly positioned during shoulder flexion or abduction, the </a:t>
            </a:r>
            <a:r>
              <a:rPr kumimoji="0" lang="en-US" sz="1900" b="0" i="0" u="none" strike="noStrike" kern="1200" cap="none" spc="0" normalizeH="0" baseline="0" noProof="0" dirty="0" err="1" smtClean="0">
                <a:ln>
                  <a:noFill/>
                </a:ln>
                <a:solidFill>
                  <a:prstClr val="black"/>
                </a:solidFill>
                <a:effectLst/>
                <a:uLnTx/>
                <a:uFillTx/>
                <a:latin typeface="Georgia"/>
                <a:cs typeface="B Nazanin" pitchFamily="2" charset="-78"/>
              </a:rPr>
              <a:t>scapulohumeral</a:t>
            </a:r>
            <a:r>
              <a:rPr kumimoji="0" lang="en-US" sz="1900" b="0" i="0" u="none" strike="noStrike" kern="1200" cap="none" spc="0" normalizeH="0" baseline="0" noProof="0" dirty="0" smtClean="0">
                <a:ln>
                  <a:noFill/>
                </a:ln>
                <a:solidFill>
                  <a:prstClr val="black"/>
                </a:solidFill>
                <a:effectLst/>
                <a:uLnTx/>
                <a:uFillTx/>
                <a:latin typeface="Georgia"/>
                <a:cs typeface="B Nazanin" pitchFamily="2" charset="-78"/>
              </a:rPr>
              <a:t> muscles will not be able to maintain their optimal length and tension relationships. The inferior angle of the scapula reaching the midline of the lateral side of the thorax when the shoulder is in full flexion, as well as the scapula being upwardly rotated 60 degrees at the completion of shoulder flexion, is a guide to the correct action of the </a:t>
            </a:r>
            <a:r>
              <a:rPr kumimoji="0" lang="en-US" sz="1900" b="0" i="0" u="none" strike="noStrike" kern="1200" cap="none" spc="0" normalizeH="0" baseline="0" noProof="0" dirty="0" err="1" smtClean="0">
                <a:ln>
                  <a:noFill/>
                </a:ln>
                <a:solidFill>
                  <a:prstClr val="black"/>
                </a:solidFill>
                <a:effectLst/>
                <a:uLnTx/>
                <a:uFillTx/>
                <a:latin typeface="Georgia"/>
                <a:cs typeface="B Nazanin" pitchFamily="2" charset="-78"/>
              </a:rPr>
              <a:t>serratus</a:t>
            </a:r>
            <a:r>
              <a:rPr kumimoji="0" lang="en-US" sz="1900" b="0" i="0" u="none" strike="noStrike" kern="1200" cap="none" spc="0" normalizeH="0" baseline="0" noProof="0" dirty="0" smtClean="0">
                <a:ln>
                  <a:noFill/>
                </a:ln>
                <a:solidFill>
                  <a:prstClr val="black"/>
                </a:solidFill>
                <a:effectLst/>
                <a:uLnTx/>
                <a:uFillTx/>
                <a:latin typeface="Georgia"/>
                <a:cs typeface="B Nazanin" pitchFamily="2" charset="-78"/>
              </a:rPr>
              <a:t> anterior muscle.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a:p>
            <a:endParaRPr lang="en-US" dirty="0"/>
          </a:p>
        </p:txBody>
      </p:sp>
      <p:sp>
        <p:nvSpPr>
          <p:cNvPr id="4" name="Slide Number Placeholder 3"/>
          <p:cNvSpPr>
            <a:spLocks noGrp="1"/>
          </p:cNvSpPr>
          <p:nvPr>
            <p:ph type="sldNum" sz="quarter" idx="10"/>
          </p:nvPr>
        </p:nvSpPr>
        <p:spPr/>
        <p:txBody>
          <a:bodyPr/>
          <a:lstStyle/>
          <a:p>
            <a:fld id="{131A0095-966B-4495-BB8B-55C94DAECFCE}" type="slidenum">
              <a:rPr lang="en-US" smtClean="0"/>
              <a:t>13</a:t>
            </a:fld>
            <a:endParaRPr lang="en-US"/>
          </a:p>
        </p:txBody>
      </p:sp>
    </p:spTree>
    <p:extLst>
      <p:ext uri="{BB962C8B-B14F-4D97-AF65-F5344CB8AC3E}">
        <p14:creationId xmlns:p14="http://schemas.microsoft.com/office/powerpoint/2010/main" val="722396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ct val="20000"/>
              </a:spcBef>
              <a:spcAft>
                <a:spcPts val="0"/>
              </a:spcAft>
              <a:buClr>
                <a:srgbClr val="D16349"/>
              </a:buClr>
              <a:buSzPct val="85000"/>
              <a:buFont typeface="Wingdings 2"/>
              <a:buNone/>
              <a:tabLst/>
              <a:defRPr/>
            </a:pPr>
            <a:r>
              <a:rPr kumimoji="0" lang="en-US" sz="2500" b="0" i="0" u="none" strike="noStrike" kern="1200" cap="none" spc="0" normalizeH="0" baseline="0" noProof="0" dirty="0" smtClean="0">
                <a:ln>
                  <a:noFill/>
                </a:ln>
                <a:solidFill>
                  <a:prstClr val="black"/>
                </a:solidFill>
                <a:effectLst/>
                <a:uLnTx/>
                <a:uFillTx/>
                <a:latin typeface="Georgia"/>
                <a:cs typeface="B Nazanin" pitchFamily="2" charset="-78"/>
              </a:rPr>
              <a:t>Impairments of the </a:t>
            </a:r>
            <a:r>
              <a:rPr kumimoji="0" lang="en-US" sz="2500" b="0" i="0" u="none" strike="noStrike" kern="1200" cap="none" spc="0" normalizeH="0" baseline="0" noProof="0" dirty="0" err="1" smtClean="0">
                <a:ln>
                  <a:noFill/>
                </a:ln>
                <a:solidFill>
                  <a:prstClr val="black"/>
                </a:solidFill>
                <a:effectLst/>
                <a:uLnTx/>
                <a:uFillTx/>
                <a:latin typeface="Georgia"/>
                <a:cs typeface="B Nazanin" pitchFamily="2" charset="-78"/>
              </a:rPr>
              <a:t>pectoralis</a:t>
            </a:r>
            <a:r>
              <a:rPr kumimoji="0" lang="en-US" sz="2500" b="0" i="0" u="none" strike="noStrike" kern="1200" cap="none" spc="0" normalizeH="0" baseline="0" noProof="0" dirty="0" smtClean="0">
                <a:ln>
                  <a:noFill/>
                </a:ln>
                <a:solidFill>
                  <a:prstClr val="black"/>
                </a:solidFill>
                <a:effectLst/>
                <a:uLnTx/>
                <a:uFillTx/>
                <a:latin typeface="Georgia"/>
                <a:cs typeface="B Nazanin" pitchFamily="2" charset="-78"/>
              </a:rPr>
              <a:t> major (Figure 5-31) and the </a:t>
            </a:r>
            <a:r>
              <a:rPr kumimoji="0" lang="en-US" sz="2500" b="0" i="0" u="none" strike="noStrike" kern="1200" cap="none" spc="0" normalizeH="0" baseline="0" noProof="0" dirty="0" err="1" smtClean="0">
                <a:ln>
                  <a:noFill/>
                </a:ln>
                <a:solidFill>
                  <a:prstClr val="black"/>
                </a:solidFill>
                <a:effectLst/>
                <a:uLnTx/>
                <a:uFillTx/>
                <a:latin typeface="Georgia"/>
                <a:cs typeface="B Nazanin" pitchFamily="2" charset="-78"/>
              </a:rPr>
              <a:t>latissimus</a:t>
            </a:r>
            <a:r>
              <a:rPr kumimoji="0" lang="en-US" sz="2500" b="0" i="0" u="none" strike="noStrike" kern="1200" cap="none" spc="0" normalizeH="0" baseline="0" noProof="0" dirty="0" smtClean="0">
                <a:ln>
                  <a:noFill/>
                </a:ln>
                <a:solidFill>
                  <a:prstClr val="black"/>
                </a:solidFill>
                <a:effectLst/>
                <a:uLnTx/>
                <a:uFillTx/>
                <a:latin typeface="Georgia"/>
                <a:cs typeface="B Nazanin" pitchFamily="2" charset="-78"/>
              </a:rPr>
              <a:t> </a:t>
            </a:r>
            <a:r>
              <a:rPr kumimoji="0" lang="en-US" sz="2500" b="0" i="0" u="none" strike="noStrike" kern="1200" cap="none" spc="0" normalizeH="0" baseline="0" noProof="0" dirty="0" err="1" smtClean="0">
                <a:ln>
                  <a:noFill/>
                </a:ln>
                <a:solidFill>
                  <a:prstClr val="black"/>
                </a:solidFill>
                <a:effectLst/>
                <a:uLnTx/>
                <a:uFillTx/>
                <a:latin typeface="Georgia"/>
                <a:cs typeface="B Nazanin" pitchFamily="2" charset="-78"/>
              </a:rPr>
              <a:t>dorsi</a:t>
            </a:r>
            <a:r>
              <a:rPr kumimoji="0" lang="en-US" sz="2500" b="0" i="0" u="none" strike="noStrike" kern="1200" cap="none" spc="0" normalizeH="0" baseline="0" noProof="0" dirty="0" smtClean="0">
                <a:ln>
                  <a:noFill/>
                </a:ln>
                <a:solidFill>
                  <a:prstClr val="black"/>
                </a:solidFill>
                <a:effectLst/>
                <a:uLnTx/>
                <a:uFillTx/>
                <a:latin typeface="Georgia"/>
                <a:cs typeface="B Nazanin" pitchFamily="2" charset="-78"/>
              </a:rPr>
              <a:t> (see Figure 5-24) muscles can contribute to </a:t>
            </a:r>
            <a:r>
              <a:rPr kumimoji="0" lang="en-US" sz="2500" b="0" i="0" u="none" strike="noStrike" kern="1200" cap="none" spc="0" normalizeH="0" baseline="0" noProof="0" dirty="0" err="1" smtClean="0">
                <a:ln>
                  <a:noFill/>
                </a:ln>
                <a:solidFill>
                  <a:prstClr val="black"/>
                </a:solidFill>
                <a:effectLst/>
                <a:uLnTx/>
                <a:uFillTx/>
                <a:latin typeface="Georgia"/>
                <a:cs typeface="B Nazanin" pitchFamily="2" charset="-78"/>
              </a:rPr>
              <a:t>glenohumeral</a:t>
            </a:r>
            <a:r>
              <a:rPr kumimoji="0" lang="en-US" sz="2500" b="0" i="0" u="none" strike="noStrike" kern="1200" cap="none" spc="0" normalizeH="0" baseline="0" noProof="0" dirty="0" smtClean="0">
                <a:ln>
                  <a:noFill/>
                </a:ln>
                <a:solidFill>
                  <a:prstClr val="black"/>
                </a:solidFill>
                <a:effectLst/>
                <a:uLnTx/>
                <a:uFillTx/>
                <a:latin typeface="Georgia"/>
                <a:cs typeface="B Nazanin" pitchFamily="2" charset="-78"/>
              </a:rPr>
              <a:t> joint dysfunction. These muscles essentially bypass the scapula and attach directly to the </a:t>
            </a:r>
            <a:r>
              <a:rPr kumimoji="0" lang="en-US" sz="2500" b="0" i="0" u="none" strike="noStrike" kern="1200" cap="none" spc="0" normalizeH="0" baseline="0" noProof="0" dirty="0" err="1" smtClean="0">
                <a:ln>
                  <a:noFill/>
                </a:ln>
                <a:solidFill>
                  <a:prstClr val="black"/>
                </a:solidFill>
                <a:effectLst/>
                <a:uLnTx/>
                <a:uFillTx/>
                <a:latin typeface="Georgia"/>
                <a:cs typeface="B Nazanin" pitchFamily="2" charset="-78"/>
              </a:rPr>
              <a:t>humerus</a:t>
            </a:r>
            <a:r>
              <a:rPr kumimoji="0" lang="en-US" sz="2500" b="0" i="0" u="none" strike="noStrike" kern="1200" cap="none" spc="0" normalizeH="0" baseline="0" noProof="0" dirty="0" smtClean="0">
                <a:ln>
                  <a:noFill/>
                </a:ln>
                <a:solidFill>
                  <a:prstClr val="black"/>
                </a:solidFill>
                <a:effectLst/>
                <a:uLnTx/>
                <a:uFillTx/>
                <a:latin typeface="Georgia"/>
                <a:cs typeface="B Nazanin" pitchFamily="2" charset="-78"/>
              </a:rPr>
              <a:t> and can contribute to disruption of </a:t>
            </a:r>
            <a:r>
              <a:rPr kumimoji="0" lang="en-US" sz="2500" b="0" i="0" u="none" strike="noStrike" kern="1200" cap="none" spc="0" normalizeH="0" baseline="0" noProof="0" dirty="0" err="1" smtClean="0">
                <a:ln>
                  <a:noFill/>
                </a:ln>
                <a:solidFill>
                  <a:prstClr val="black"/>
                </a:solidFill>
                <a:effectLst/>
                <a:uLnTx/>
                <a:uFillTx/>
                <a:latin typeface="Georgia"/>
                <a:cs typeface="B Nazanin" pitchFamily="2" charset="-78"/>
              </a:rPr>
              <a:t>scapulohumeral</a:t>
            </a:r>
            <a:r>
              <a:rPr kumimoji="0" lang="en-US" sz="2500" b="0" i="0" u="none" strike="noStrike" kern="1200" cap="none" spc="0" normalizeH="0" baseline="0" noProof="0" dirty="0" smtClean="0">
                <a:ln>
                  <a:noFill/>
                </a:ln>
                <a:solidFill>
                  <a:prstClr val="black"/>
                </a:solidFill>
                <a:effectLst/>
                <a:uLnTx/>
                <a:uFillTx/>
                <a:latin typeface="Georgia"/>
                <a:cs typeface="B Nazanin" pitchFamily="2" charset="-78"/>
              </a:rPr>
              <a:t> rhythm. Because both of these muscles are medial rotators of the </a:t>
            </a:r>
            <a:r>
              <a:rPr kumimoji="0" lang="en-US" sz="2500" b="0" i="0" u="none" strike="noStrike" kern="1200" cap="none" spc="0" normalizeH="0" baseline="0" noProof="0" dirty="0" err="1" smtClean="0">
                <a:ln>
                  <a:noFill/>
                </a:ln>
                <a:solidFill>
                  <a:prstClr val="black"/>
                </a:solidFill>
                <a:effectLst/>
                <a:uLnTx/>
                <a:uFillTx/>
                <a:latin typeface="Georgia"/>
                <a:cs typeface="B Nazanin" pitchFamily="2" charset="-78"/>
              </a:rPr>
              <a:t>humerus</a:t>
            </a:r>
            <a:r>
              <a:rPr kumimoji="0" lang="en-US" sz="2500" b="0" i="0" u="none" strike="noStrike" kern="1200" cap="none" spc="0" normalizeH="0" baseline="0" noProof="0" dirty="0" smtClean="0">
                <a:ln>
                  <a:noFill/>
                </a:ln>
                <a:solidFill>
                  <a:prstClr val="black"/>
                </a:solidFill>
                <a:effectLst/>
                <a:uLnTx/>
                <a:uFillTx/>
                <a:latin typeface="Georgia"/>
                <a:cs typeface="B Nazanin" pitchFamily="2" charset="-78"/>
              </a:rPr>
              <a:t> and are powerful muscles with strong and extensive attachments to the axial skeleton, the range of shoulder lateral rotation can be limited during the last one third of the range of shoulder flexion if they become short or stiff. The </a:t>
            </a:r>
            <a:r>
              <a:rPr kumimoji="0" lang="en-US" sz="2500" b="0" i="0" u="none" strike="noStrike" kern="1200" cap="none" spc="0" normalizeH="0" baseline="0" noProof="0" dirty="0" err="1" smtClean="0">
                <a:ln>
                  <a:noFill/>
                </a:ln>
                <a:solidFill>
                  <a:prstClr val="black"/>
                </a:solidFill>
                <a:effectLst/>
                <a:uLnTx/>
                <a:uFillTx/>
                <a:latin typeface="Georgia"/>
                <a:cs typeface="B Nazanin" pitchFamily="2" charset="-78"/>
              </a:rPr>
              <a:t>pectoralis</a:t>
            </a:r>
            <a:r>
              <a:rPr kumimoji="0" lang="en-US" sz="2500" b="0" i="0" u="none" strike="noStrike" kern="1200" cap="none" spc="0" normalizeH="0" baseline="0" noProof="0" dirty="0" smtClean="0">
                <a:ln>
                  <a:noFill/>
                </a:ln>
                <a:solidFill>
                  <a:prstClr val="black"/>
                </a:solidFill>
                <a:effectLst/>
                <a:uLnTx/>
                <a:uFillTx/>
                <a:latin typeface="Georgia"/>
                <a:cs typeface="B Nazanin" pitchFamily="2" charset="-78"/>
              </a:rPr>
              <a:t> major muscle, if not appropriately counterbalanced by muscles such as the </a:t>
            </a:r>
            <a:r>
              <a:rPr kumimoji="0" lang="en-US" sz="2500" b="0" i="0" u="none" strike="noStrike" kern="1200" cap="none" spc="0" normalizeH="0" baseline="0" noProof="0" dirty="0" err="1" smtClean="0">
                <a:ln>
                  <a:noFill/>
                </a:ln>
                <a:solidFill>
                  <a:prstClr val="black"/>
                </a:solidFill>
                <a:effectLst/>
                <a:uLnTx/>
                <a:uFillTx/>
                <a:latin typeface="Georgia"/>
                <a:cs typeface="B Nazanin" pitchFamily="2" charset="-78"/>
              </a:rPr>
              <a:t>subscapularis</a:t>
            </a:r>
            <a:r>
              <a:rPr kumimoji="0" lang="en-US" sz="2500" b="0" i="0" u="none" strike="noStrike" kern="1200" cap="none" spc="0" normalizeH="0" baseline="0" noProof="0" dirty="0" smtClean="0">
                <a:ln>
                  <a:noFill/>
                </a:ln>
                <a:solidFill>
                  <a:prstClr val="black"/>
                </a:solidFill>
                <a:effectLst/>
                <a:uLnTx/>
                <a:uFillTx/>
                <a:latin typeface="Georgia"/>
                <a:cs typeface="B Nazanin" pitchFamily="2" charset="-78"/>
              </a:rPr>
              <a:t> muscle, can contribute to excessive anterior glide of the humeral head.</a:t>
            </a:r>
          </a:p>
          <a:p>
            <a:endParaRPr lang="en-US" dirty="0"/>
          </a:p>
        </p:txBody>
      </p:sp>
      <p:sp>
        <p:nvSpPr>
          <p:cNvPr id="4" name="Slide Number Placeholder 3"/>
          <p:cNvSpPr>
            <a:spLocks noGrp="1"/>
          </p:cNvSpPr>
          <p:nvPr>
            <p:ph type="sldNum" sz="quarter" idx="10"/>
          </p:nvPr>
        </p:nvSpPr>
        <p:spPr/>
        <p:txBody>
          <a:bodyPr/>
          <a:lstStyle/>
          <a:p>
            <a:fld id="{131A0095-966B-4495-BB8B-55C94DAECFCE}" type="slidenum">
              <a:rPr lang="en-US" smtClean="0"/>
              <a:t>14</a:t>
            </a:fld>
            <a:endParaRPr lang="en-US"/>
          </a:p>
        </p:txBody>
      </p:sp>
    </p:spTree>
    <p:extLst>
      <p:ext uri="{BB962C8B-B14F-4D97-AF65-F5344CB8AC3E}">
        <p14:creationId xmlns:p14="http://schemas.microsoft.com/office/powerpoint/2010/main" val="2124483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3"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195072" y="6391665"/>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Subtitle 8"/>
          <p:cNvSpPr>
            <a:spLocks noGrp="1"/>
          </p:cNvSpPr>
          <p:nvPr>
            <p:ph type="subTitle" idx="1"/>
          </p:nvPr>
        </p:nvSpPr>
        <p:spPr>
          <a:xfrm>
            <a:off x="1828801"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F12F09D-1A65-459E-B71F-3383AE06A930}" type="datetime1">
              <a:rPr lang="en-US" smtClean="0"/>
              <a:pPr/>
              <a:t>11/9/2023</a:t>
            </a:fld>
            <a:endParaRPr lang="en-US"/>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Oval 13"/>
          <p:cNvSpPr/>
          <p:nvPr/>
        </p:nvSpPr>
        <p:spPr>
          <a:xfrm>
            <a:off x="5815585"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Slide Number Placeholder 28"/>
          <p:cNvSpPr>
            <a:spLocks noGrp="1"/>
          </p:cNvSpPr>
          <p:nvPr>
            <p:ph type="sldNum" sz="quarter" idx="12"/>
          </p:nvPr>
        </p:nvSpPr>
        <p:spPr>
          <a:xfrm>
            <a:off x="5791200" y="2199459"/>
            <a:ext cx="609600" cy="441325"/>
          </a:xfrm>
        </p:spPr>
        <p:txBody>
          <a:bodyPr/>
          <a:lstStyle>
            <a:lvl1pPr>
              <a:defRPr>
                <a:solidFill>
                  <a:schemeClr val="accent3">
                    <a:shade val="75000"/>
                  </a:schemeClr>
                </a:solidFill>
              </a:defRPr>
            </a:lvl1pPr>
          </a:lstStyle>
          <a:p>
            <a:fld id="{B82CCC60-E8CD-4174-8B1A-7DF615B22EEF}" type="slidenum">
              <a:rPr lang="en-US" smtClean="0">
                <a:solidFill>
                  <a:srgbClr val="8CADAE">
                    <a:shade val="75000"/>
                  </a:srgbClr>
                </a:solidFill>
              </a:rPr>
              <a:pPr/>
              <a:t>‹#›</a:t>
            </a:fld>
            <a:endParaRPr lang="en-US" dirty="0">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26333856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93C527-70C4-4DA4-A100-64BC9BA2EC34}" type="datetime1">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51506718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1"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a:spLocks noChangeArrowheads="1"/>
          </p:cNvSpPr>
          <p:nvPr/>
        </p:nvSpPr>
        <p:spPr bwMode="auto">
          <a:xfrm>
            <a:off x="195072" y="6391665"/>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9245601"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9221216" y="3009910"/>
            <a:ext cx="609600" cy="441325"/>
          </a:xfrm>
        </p:spPr>
        <p:txBody>
          <a:bodyPr/>
          <a:lstStyle/>
          <a:p>
            <a:fld id="{B82CCC60-E8CD-4174-8B1A-7DF615B22EEF}"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1"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FAA1CA-DEA3-4881-9ACA-B62981EDED44}" type="datetime1">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1" y="304810"/>
            <a:ext cx="19304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87321127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1">
              <a:defRPr>
                <a:solidFill>
                  <a:schemeClr val="bg1"/>
                </a:solidFill>
                <a:cs typeface="B Nazanin" pitchFamily="2" charset="-78"/>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a:xfrm>
            <a:off x="257491" y="6356364"/>
            <a:ext cx="7768912" cy="365125"/>
          </a:xfrm>
        </p:spPr>
        <p:txBody>
          <a:bodyPr/>
          <a:lstStyle>
            <a:lvl1pPr algn="l">
              <a:defRPr>
                <a:solidFill>
                  <a:schemeClr val="tx1"/>
                </a:solidFill>
                <a:latin typeface="Times New Roman" pitchFamily="18" charset="0"/>
                <a:cs typeface="Times New Roman" pitchFamily="18" charset="0"/>
              </a:defRPr>
            </a:lvl1p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srgbClr val="8CADAE">
                    <a:shade val="75000"/>
                  </a:srgbClr>
                </a:solidFill>
              </a:rPr>
              <a:pPr/>
              <a:t>‹#›</a:t>
            </a:fld>
            <a:endParaRPr lang="en-US">
              <a:solidFill>
                <a:srgbClr val="8CADAE">
                  <a:shade val="75000"/>
                </a:srgbClr>
              </a:solidFill>
            </a:endParaRPr>
          </a:p>
        </p:txBody>
      </p:sp>
      <p:sp>
        <p:nvSpPr>
          <p:cNvPr id="7" name="Content Placeholder 6"/>
          <p:cNvSpPr>
            <a:spLocks noGrp="1"/>
          </p:cNvSpPr>
          <p:nvPr>
            <p:ph sz="quarter" idx="13"/>
          </p:nvPr>
        </p:nvSpPr>
        <p:spPr>
          <a:xfrm>
            <a:off x="257490" y="1676400"/>
            <a:ext cx="11601199" cy="4572000"/>
          </a:xfrm>
        </p:spPr>
        <p:txBody>
          <a:bodyPr/>
          <a:lstStyle>
            <a:lvl1pPr algn="r" rtl="1">
              <a:defRPr>
                <a:cs typeface="B Nazanin" pitchFamily="2" charset="-78"/>
              </a:defRPr>
            </a:lvl1pPr>
            <a:lvl2pPr algn="r" rtl="1">
              <a:defRPr>
                <a:cs typeface="B Nazanin" pitchFamily="2" charset="-78"/>
              </a:defRPr>
            </a:lvl2pPr>
            <a:lvl3pPr algn="r" rtl="1">
              <a:defRPr>
                <a:cs typeface="B Nazanin" pitchFamily="2" charset="-78"/>
              </a:defRPr>
            </a:lvl3pPr>
            <a:lvl4pPr algn="r" rtl="1">
              <a:defRPr>
                <a:cs typeface="B Nazanin" pitchFamily="2" charset="-78"/>
              </a:defRPr>
            </a:lvl4pPr>
            <a:lvl5pPr algn="r" rtl="1">
              <a:defRPr>
                <a:cs typeface="B Nazanin" pitchFamily="2"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78344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3"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3"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195072" y="6391669"/>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Subtitle 8"/>
          <p:cNvSpPr>
            <a:spLocks noGrp="1"/>
          </p:cNvSpPr>
          <p:nvPr>
            <p:ph type="subTitle" idx="1"/>
          </p:nvPr>
        </p:nvSpPr>
        <p:spPr>
          <a:xfrm>
            <a:off x="1828801"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F12F09D-1A65-459E-B71F-3383AE06A930}" type="datetime1">
              <a:rPr lang="en-US" smtClean="0"/>
              <a:pPr/>
              <a:t>11/9/2023</a:t>
            </a:fld>
            <a:endParaRPr lang="en-US"/>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Oval 13"/>
          <p:cNvSpPr/>
          <p:nvPr/>
        </p:nvSpPr>
        <p:spPr>
          <a:xfrm>
            <a:off x="5815585"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Slide Number Placeholder 28"/>
          <p:cNvSpPr>
            <a:spLocks noGrp="1"/>
          </p:cNvSpPr>
          <p:nvPr>
            <p:ph type="sldNum" sz="quarter" idx="12"/>
          </p:nvPr>
        </p:nvSpPr>
        <p:spPr>
          <a:xfrm>
            <a:off x="5791200" y="2199463"/>
            <a:ext cx="609600" cy="441325"/>
          </a:xfrm>
        </p:spPr>
        <p:txBody>
          <a:bodyPr/>
          <a:lstStyle>
            <a:lvl1pPr>
              <a:defRPr>
                <a:solidFill>
                  <a:schemeClr val="accent3">
                    <a:shade val="75000"/>
                  </a:schemeClr>
                </a:solidFill>
              </a:defRPr>
            </a:lvl1pPr>
          </a:lstStyle>
          <a:p>
            <a:fld id="{B82CCC60-E8CD-4174-8B1A-7DF615B22EEF}" type="slidenum">
              <a:rPr lang="en-US" smtClean="0">
                <a:solidFill>
                  <a:srgbClr val="8CADAE">
                    <a:shade val="75000"/>
                  </a:srgbClr>
                </a:solidFill>
              </a:rPr>
              <a:pPr/>
              <a:t>‹#›</a:t>
            </a:fld>
            <a:endParaRPr lang="en-US" dirty="0">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410056184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21A08FA-08D5-4D2C-B464-F8ABDB1F5A60}" type="datetime1">
              <a:rPr lang="en-US" smtClean="0"/>
              <a:pPr/>
              <a:t>11/9/2023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5815584" y="1026385"/>
            <a:ext cx="609600" cy="441325"/>
          </a:xfrm>
        </p:spPr>
        <p:txBody>
          <a:bodyPr/>
          <a:lstStyle/>
          <a:p>
            <a:fld id="{B82CCC60-E8CD-4174-8B1A-7DF615B22EEF}"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7"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82086992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3"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3"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1824569"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69"/>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F783A99-1581-4D96-BD73-D7C42C399D04}" type="datetime1">
              <a:rPr lang="en-US" smtClean="0"/>
              <a:pPr/>
              <a:t>11/9/2023</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5815585"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5791200" y="2199463"/>
            <a:ext cx="609600" cy="441325"/>
          </a:xfrm>
        </p:spPr>
        <p:txBody>
          <a:bodyPr/>
          <a:lstStyle>
            <a:lvl1pPr>
              <a:defRPr>
                <a:solidFill>
                  <a:schemeClr val="accent3">
                    <a:shade val="75000"/>
                  </a:schemeClr>
                </a:solidFill>
              </a:defRPr>
            </a:lvl1pPr>
          </a:lstStyle>
          <a:p>
            <a:fld id="{B82CCC60-E8CD-4174-8B1A-7DF615B22EEF}"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7786793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7"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8FD0BE4D-A1F4-41FE-BEF6-C05AA8A99236}" type="datetime1">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9" y="1575654"/>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56078922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1" name="Rectangle 20"/>
          <p:cNvSpPr>
            <a:spLocks noChangeArrowheads="1"/>
          </p:cNvSpPr>
          <p:nvPr/>
        </p:nvSpPr>
        <p:spPr bwMode="white">
          <a:xfrm>
            <a:off x="3"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2" name="Rectangle 21"/>
          <p:cNvSpPr>
            <a:spLocks noChangeArrowheads="1"/>
          </p:cNvSpPr>
          <p:nvPr/>
        </p:nvSpPr>
        <p:spPr bwMode="white">
          <a:xfrm>
            <a:off x="11988803"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402338"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E08BE5A-55A6-4790-93C3-7CBED7245498}" type="datetime1">
              <a:rPr lang="en-US" smtClean="0"/>
              <a:pPr/>
              <a:t>11/9/2023</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dirty="0"/>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4" name="Content Placeholder 23"/>
          <p:cNvSpPr>
            <a:spLocks noGrp="1"/>
          </p:cNvSpPr>
          <p:nvPr>
            <p:ph sz="quarter" idx="2"/>
          </p:nvPr>
        </p:nvSpPr>
        <p:spPr>
          <a:xfrm>
            <a:off x="402337"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Oval 26"/>
          <p:cNvSpPr/>
          <p:nvPr/>
        </p:nvSpPr>
        <p:spPr>
          <a:xfrm>
            <a:off x="5815585"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lide Number Placeholder 8"/>
          <p:cNvSpPr>
            <a:spLocks noGrp="1"/>
          </p:cNvSpPr>
          <p:nvPr>
            <p:ph type="sldNum" sz="quarter" idx="12"/>
          </p:nvPr>
        </p:nvSpPr>
        <p:spPr>
          <a:xfrm>
            <a:off x="5791200" y="1042429"/>
            <a:ext cx="609600" cy="441325"/>
          </a:xfrm>
        </p:spPr>
        <p:txBody>
          <a:bodyPr/>
          <a:lstStyle>
            <a:lvl1pPr algn="ctr">
              <a:defRPr/>
            </a:lvl1pPr>
          </a:lstStyle>
          <a:p>
            <a:fld id="{B82CCC60-E8CD-4174-8B1A-7DF615B22EEF}"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73336145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cs typeface="B Nazanin" pitchFamily="2" charset="-78"/>
              </a:defRPr>
            </a:lvl1p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p>
            <a:fld id="{1298222E-CE26-4E3A-8C82-5A5CC0CF5088}" type="datetime1">
              <a:rPr lang="en-US" smtClean="0"/>
              <a:pPr/>
              <a:t>11/9/2023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5791200" y="1036033"/>
            <a:ext cx="609600" cy="441325"/>
          </a:xfrm>
        </p:spPr>
        <p:txBody>
          <a:bodyPr/>
          <a:lstStyle/>
          <a:p>
            <a:fld id="{B82CCC60-E8CD-4174-8B1A-7DF615B22EEF}" type="slidenum">
              <a:rPr lang="en-US" smtClean="0">
                <a:solidFill>
                  <a:srgbClr val="8CADAE">
                    <a:shade val="75000"/>
                  </a:srgbClr>
                </a:solidFill>
              </a:rPr>
              <a:pPr/>
              <a:t>‹#›</a:t>
            </a:fld>
            <a:endParaRPr lang="en-US" dirty="0">
              <a:solidFill>
                <a:srgbClr val="8CADAE">
                  <a:shade val="75000"/>
                </a:srgbClr>
              </a:solidFill>
            </a:endParaRPr>
          </a:p>
        </p:txBody>
      </p:sp>
    </p:spTree>
    <p:extLst>
      <p:ext uri="{BB962C8B-B14F-4D97-AF65-F5344CB8AC3E}">
        <p14:creationId xmlns:p14="http://schemas.microsoft.com/office/powerpoint/2010/main" val="978992360"/>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11988803"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3"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Rectangle 4"/>
          <p:cNvSpPr>
            <a:spLocks noChangeArrowheads="1"/>
          </p:cNvSpPr>
          <p:nvPr/>
        </p:nvSpPr>
        <p:spPr bwMode="auto">
          <a:xfrm>
            <a:off x="195072" y="6391669"/>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 name="Date Placeholder 1"/>
          <p:cNvSpPr>
            <a:spLocks noGrp="1"/>
          </p:cNvSpPr>
          <p:nvPr>
            <p:ph type="dt" sz="half" idx="10"/>
          </p:nvPr>
        </p:nvSpPr>
        <p:spPr/>
        <p:txBody>
          <a:bodyPr/>
          <a:lstStyle/>
          <a:p>
            <a:fld id="{78CFD5C1-3D54-4F11-ABDA-760877FFE115}" type="datetime1">
              <a:rPr lang="en-US" smtClean="0"/>
              <a:pPr/>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492771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21A08FA-08D5-4D2C-B464-F8ABDB1F5A60}" type="datetime1">
              <a:rPr lang="en-US" smtClean="0"/>
              <a:pPr/>
              <a:t>11/9/2023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5815584" y="1026381"/>
            <a:ext cx="609600" cy="441325"/>
          </a:xfrm>
        </p:spPr>
        <p:txBody>
          <a:bodyPr/>
          <a:lstStyle/>
          <a:p>
            <a:fld id="{B82CCC60-E8CD-4174-8B1A-7DF615B22EEF}"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7"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5788855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3"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3"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7"/>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1853187"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51"/>
            <a:ext cx="609600" cy="441325"/>
          </a:xfrm>
        </p:spPr>
        <p:txBody>
          <a:bodyPr/>
          <a:lstStyle>
            <a:lvl1pPr>
              <a:defRPr>
                <a:solidFill>
                  <a:schemeClr val="accent3">
                    <a:shade val="75000"/>
                  </a:schemeClr>
                </a:solidFill>
              </a:defRPr>
            </a:lvl1pPr>
          </a:lstStyle>
          <a:p>
            <a:fld id="{B82CCC60-E8CD-4174-8B1A-7DF615B22EEF}"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98"/>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p:txBody>
          <a:bodyPr/>
          <a:lstStyle/>
          <a:p>
            <a:fld id="{549F7C57-46EE-406F-AC5A-243024468634}" type="datetime1">
              <a:rPr lang="en-US" smtClean="0"/>
              <a:pPr/>
              <a:t>11/9/2023</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val="151774360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11988803"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3"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Oval 12"/>
          <p:cNvSpPr/>
          <p:nvPr/>
        </p:nvSpPr>
        <p:spPr>
          <a:xfrm>
            <a:off x="1853187"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51"/>
            <a:ext cx="609600" cy="441325"/>
          </a:xfrm>
        </p:spPr>
        <p:txBody>
          <a:bodyPr/>
          <a:lstStyle/>
          <a:p>
            <a:fld id="{B82CCC60-E8CD-4174-8B1A-7DF615B22EEF}"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1"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1"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3"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98"/>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5BFA18D7-2200-4E12-87DB-F5CA132F4268}" type="datetime1">
              <a:rPr lang="en-US" smtClean="0"/>
              <a:pPr/>
              <a:t>11/9/2023</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val="1126696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93C527-70C4-4DA4-A100-64BC9BA2EC34}" type="datetime1">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15777382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3"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a:spLocks noChangeArrowheads="1"/>
          </p:cNvSpPr>
          <p:nvPr/>
        </p:nvSpPr>
        <p:spPr bwMode="auto">
          <a:xfrm>
            <a:off x="195072" y="6391669"/>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9245603"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9221216" y="3009914"/>
            <a:ext cx="609600" cy="441325"/>
          </a:xfrm>
        </p:spPr>
        <p:txBody>
          <a:bodyPr/>
          <a:lstStyle/>
          <a:p>
            <a:fld id="{B82CCC60-E8CD-4174-8B1A-7DF615B22EEF}"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1"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FAA1CA-DEA3-4881-9ACA-B62981EDED44}" type="datetime1">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1" y="304814"/>
            <a:ext cx="19304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181079711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1">
              <a:defRPr>
                <a:solidFill>
                  <a:schemeClr val="bg1"/>
                </a:solidFill>
                <a:cs typeface="B Nazanin" pitchFamily="2" charset="-78"/>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a:xfrm>
            <a:off x="257491" y="6356368"/>
            <a:ext cx="7768912" cy="365125"/>
          </a:xfrm>
        </p:spPr>
        <p:txBody>
          <a:bodyPr/>
          <a:lstStyle>
            <a:lvl1pPr algn="l">
              <a:defRPr>
                <a:solidFill>
                  <a:schemeClr val="tx1"/>
                </a:solidFill>
                <a:latin typeface="Times New Roman" pitchFamily="18" charset="0"/>
                <a:cs typeface="Times New Roman" pitchFamily="18" charset="0"/>
              </a:defRPr>
            </a:lvl1p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srgbClr val="8CADAE">
                    <a:shade val="75000"/>
                  </a:srgbClr>
                </a:solidFill>
              </a:rPr>
              <a:pPr/>
              <a:t>‹#›</a:t>
            </a:fld>
            <a:endParaRPr lang="en-US">
              <a:solidFill>
                <a:srgbClr val="8CADAE">
                  <a:shade val="75000"/>
                </a:srgbClr>
              </a:solidFill>
            </a:endParaRPr>
          </a:p>
        </p:txBody>
      </p:sp>
      <p:sp>
        <p:nvSpPr>
          <p:cNvPr id="7" name="Content Placeholder 6"/>
          <p:cNvSpPr>
            <a:spLocks noGrp="1"/>
          </p:cNvSpPr>
          <p:nvPr>
            <p:ph sz="quarter" idx="13"/>
          </p:nvPr>
        </p:nvSpPr>
        <p:spPr>
          <a:xfrm>
            <a:off x="257490" y="1676400"/>
            <a:ext cx="11601199" cy="4572000"/>
          </a:xfrm>
        </p:spPr>
        <p:txBody>
          <a:bodyPr/>
          <a:lstStyle>
            <a:lvl1pPr algn="r" rtl="1">
              <a:defRPr>
                <a:cs typeface="B Nazanin" pitchFamily="2" charset="-78"/>
              </a:defRPr>
            </a:lvl1pPr>
            <a:lvl2pPr algn="r" rtl="1">
              <a:defRPr>
                <a:cs typeface="B Nazanin" pitchFamily="2" charset="-78"/>
              </a:defRPr>
            </a:lvl2pPr>
            <a:lvl3pPr algn="r" rtl="1">
              <a:defRPr>
                <a:cs typeface="B Nazanin" pitchFamily="2" charset="-78"/>
              </a:defRPr>
            </a:lvl3pPr>
            <a:lvl4pPr algn="r" rtl="1">
              <a:defRPr>
                <a:cs typeface="B Nazanin" pitchFamily="2" charset="-78"/>
              </a:defRPr>
            </a:lvl4pPr>
            <a:lvl5pPr algn="r" rtl="1">
              <a:defRPr>
                <a:cs typeface="B Nazanin" pitchFamily="2"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88417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1"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3"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1824569"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65"/>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F783A99-1581-4D96-BD73-D7C42C399D04}" type="datetime1">
              <a:rPr lang="en-US" smtClean="0"/>
              <a:pPr/>
              <a:t>11/9/2023</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5815585"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5791200" y="2199459"/>
            <a:ext cx="609600" cy="441325"/>
          </a:xfrm>
        </p:spPr>
        <p:txBody>
          <a:bodyPr/>
          <a:lstStyle>
            <a:lvl1pPr>
              <a:defRPr>
                <a:solidFill>
                  <a:schemeClr val="accent3">
                    <a:shade val="75000"/>
                  </a:schemeClr>
                </a:solidFill>
              </a:defRPr>
            </a:lvl1pPr>
          </a:lstStyle>
          <a:p>
            <a:fld id="{B82CCC60-E8CD-4174-8B1A-7DF615B22EEF}"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84911550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7"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8FD0BE4D-A1F4-41FE-BEF6-C05AA8A99236}" type="datetime1">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9" y="1575654"/>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69663830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1" name="Rectangle 20"/>
          <p:cNvSpPr>
            <a:spLocks noChangeArrowheads="1"/>
          </p:cNvSpPr>
          <p:nvPr/>
        </p:nvSpPr>
        <p:spPr bwMode="white">
          <a:xfrm>
            <a:off x="1"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2" name="Rectangle 21"/>
          <p:cNvSpPr>
            <a:spLocks noChangeArrowheads="1"/>
          </p:cNvSpPr>
          <p:nvPr/>
        </p:nvSpPr>
        <p:spPr bwMode="white">
          <a:xfrm>
            <a:off x="11988803"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402338"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E08BE5A-55A6-4790-93C3-7CBED7245498}" type="datetime1">
              <a:rPr lang="en-US" smtClean="0"/>
              <a:pPr/>
              <a:t>11/9/2023</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dirty="0"/>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4" name="Content Placeholder 23"/>
          <p:cNvSpPr>
            <a:spLocks noGrp="1"/>
          </p:cNvSpPr>
          <p:nvPr>
            <p:ph sz="quarter" idx="2"/>
          </p:nvPr>
        </p:nvSpPr>
        <p:spPr>
          <a:xfrm>
            <a:off x="402337"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Oval 26"/>
          <p:cNvSpPr/>
          <p:nvPr/>
        </p:nvSpPr>
        <p:spPr>
          <a:xfrm>
            <a:off x="5815585"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lide Number Placeholder 8"/>
          <p:cNvSpPr>
            <a:spLocks noGrp="1"/>
          </p:cNvSpPr>
          <p:nvPr>
            <p:ph type="sldNum" sz="quarter" idx="12"/>
          </p:nvPr>
        </p:nvSpPr>
        <p:spPr>
          <a:xfrm>
            <a:off x="5791200" y="1042425"/>
            <a:ext cx="609600" cy="441325"/>
          </a:xfrm>
        </p:spPr>
        <p:txBody>
          <a:bodyPr/>
          <a:lstStyle>
            <a:lvl1pPr algn="ctr">
              <a:defRPr/>
            </a:lvl1pPr>
          </a:lstStyle>
          <a:p>
            <a:fld id="{B82CCC60-E8CD-4174-8B1A-7DF615B22EEF}"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105307653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298222E-CE26-4E3A-8C82-5A5CC0CF5088}" type="datetime1">
              <a:rPr lang="en-US" smtClean="0"/>
              <a:pPr/>
              <a:t>11/9/2023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5791200" y="1036029"/>
            <a:ext cx="609600" cy="441325"/>
          </a:xfrm>
        </p:spPr>
        <p:txBody>
          <a:bodyPr/>
          <a:lstStyle/>
          <a:p>
            <a:fld id="{B82CCC60-E8CD-4174-8B1A-7DF615B22EEF}" type="slidenum">
              <a:rPr lang="en-US" smtClean="0">
                <a:solidFill>
                  <a:srgbClr val="8CADAE">
                    <a:shade val="75000"/>
                  </a:srgbClr>
                </a:solidFill>
              </a:rPr>
              <a:pPr/>
              <a:t>‹#›</a:t>
            </a:fld>
            <a:endParaRPr lang="en-US" dirty="0">
              <a:solidFill>
                <a:srgbClr val="8CADAE">
                  <a:shade val="75000"/>
                </a:srgbClr>
              </a:solidFill>
            </a:endParaRPr>
          </a:p>
        </p:txBody>
      </p:sp>
    </p:spTree>
    <p:extLst>
      <p:ext uri="{BB962C8B-B14F-4D97-AF65-F5344CB8AC3E}">
        <p14:creationId xmlns:p14="http://schemas.microsoft.com/office/powerpoint/2010/main" val="3467466017"/>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11988803"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1"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Rectangle 4"/>
          <p:cNvSpPr>
            <a:spLocks noChangeArrowheads="1"/>
          </p:cNvSpPr>
          <p:nvPr/>
        </p:nvSpPr>
        <p:spPr bwMode="auto">
          <a:xfrm>
            <a:off x="195072" y="6391665"/>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 name="Date Placeholder 1"/>
          <p:cNvSpPr>
            <a:spLocks noGrp="1"/>
          </p:cNvSpPr>
          <p:nvPr>
            <p:ph type="dt" sz="half" idx="10"/>
          </p:nvPr>
        </p:nvSpPr>
        <p:spPr/>
        <p:txBody>
          <a:bodyPr/>
          <a:lstStyle/>
          <a:p>
            <a:fld id="{78CFD5C1-3D54-4F11-ABDA-760877FFE115}" type="datetime1">
              <a:rPr lang="en-US" smtClean="0"/>
              <a:pPr/>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35703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3"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1"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7"/>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1853185"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47"/>
            <a:ext cx="609600" cy="441325"/>
          </a:xfrm>
        </p:spPr>
        <p:txBody>
          <a:bodyPr/>
          <a:lstStyle>
            <a:lvl1pPr>
              <a:defRPr>
                <a:solidFill>
                  <a:schemeClr val="accent3">
                    <a:shade val="75000"/>
                  </a:schemeClr>
                </a:solidFill>
              </a:defRPr>
            </a:lvl1pPr>
          </a:lstStyle>
          <a:p>
            <a:fld id="{B82CCC60-E8CD-4174-8B1A-7DF615B22EEF}"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94"/>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p:txBody>
          <a:bodyPr/>
          <a:lstStyle/>
          <a:p>
            <a:fld id="{549F7C57-46EE-406F-AC5A-243024468634}" type="datetime1">
              <a:rPr lang="en-US" smtClean="0"/>
              <a:pPr/>
              <a:t>11/9/2023</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val="248306765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11988803"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Oval 12"/>
          <p:cNvSpPr/>
          <p:nvPr/>
        </p:nvSpPr>
        <p:spPr>
          <a:xfrm>
            <a:off x="1853185"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47"/>
            <a:ext cx="609600" cy="441325"/>
          </a:xfrm>
        </p:spPr>
        <p:txBody>
          <a:bodyPr/>
          <a:lstStyle/>
          <a:p>
            <a:fld id="{B82CCC60-E8CD-4174-8B1A-7DF615B22EEF}"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1"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1"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1"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94"/>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5BFA18D7-2200-4E12-87DB-F5CA132F4268}" type="datetime1">
              <a:rPr lang="en-US" smtClean="0"/>
              <a:pPr/>
              <a:t>11/9/2023</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val="783988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9"/>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3"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auto">
          <a:xfrm>
            <a:off x="199136" y="6388394"/>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1298222E-CE26-4E3A-8C82-5A5CC0CF5088}" type="datetime1">
              <a:rPr lang="en-US" smtClean="0"/>
              <a:pPr/>
              <a:t>11/9/2023</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5815585"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5791200" y="1040183"/>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82CCC60-E8CD-4174-8B1A-7DF615B22EEF}" type="slidenum">
              <a:rPr lang="en-US" smtClean="0">
                <a:solidFill>
                  <a:srgbClr val="8CADAE">
                    <a:shade val="75000"/>
                  </a:srgbClr>
                </a:solidFill>
              </a:rPr>
              <a:pPr/>
              <a:t>‹#›</a:t>
            </a:fld>
            <a:endParaRPr lang="en-US" dirty="0">
              <a:solidFill>
                <a:srgbClr val="8CADAE">
                  <a:shade val="75000"/>
                </a:srgbClr>
              </a:solidFill>
            </a:endParaRPr>
          </a:p>
        </p:txBody>
      </p:sp>
      <p:sp>
        <p:nvSpPr>
          <p:cNvPr id="22" name="Title Placeholder 21"/>
          <p:cNvSpPr>
            <a:spLocks noGrp="1"/>
          </p:cNvSpPr>
          <p:nvPr>
            <p:ph type="title"/>
          </p:nvPr>
        </p:nvSpPr>
        <p:spPr>
          <a:xfrm>
            <a:off x="402337"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7"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3129964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13"/>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3"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3"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auto">
          <a:xfrm>
            <a:off x="199136" y="6388398"/>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1298222E-CE26-4E3A-8C82-5A5CC0CF5088}" type="datetime1">
              <a:rPr lang="en-US" smtClean="0"/>
              <a:pPr/>
              <a:t>11/9/2023</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5815585"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5791200" y="1040187"/>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82CCC60-E8CD-4174-8B1A-7DF615B22EEF}" type="slidenum">
              <a:rPr lang="en-US" smtClean="0">
                <a:solidFill>
                  <a:srgbClr val="8CADAE">
                    <a:shade val="75000"/>
                  </a:srgbClr>
                </a:solidFill>
              </a:rPr>
              <a:pPr/>
              <a:t>‹#›</a:t>
            </a:fld>
            <a:endParaRPr lang="en-US" dirty="0">
              <a:solidFill>
                <a:srgbClr val="8CADAE">
                  <a:shade val="75000"/>
                </a:srgbClr>
              </a:solidFill>
            </a:endParaRPr>
          </a:p>
        </p:txBody>
      </p:sp>
      <p:sp>
        <p:nvSpPr>
          <p:cNvPr id="22" name="Title Placeholder 21"/>
          <p:cNvSpPr>
            <a:spLocks noGrp="1"/>
          </p:cNvSpPr>
          <p:nvPr>
            <p:ph type="title"/>
          </p:nvPr>
        </p:nvSpPr>
        <p:spPr>
          <a:xfrm>
            <a:off x="402337" y="228600"/>
            <a:ext cx="113792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02337"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42315562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dt="0"/>
  <p:txStyles>
    <p:titleStyle>
      <a:lvl1pPr algn="ctr" rtl="0" eaLnBrk="1" latinLnBrk="0" hangingPunct="1">
        <a:spcBef>
          <a:spcPct val="0"/>
        </a:spcBef>
        <a:buNone/>
        <a:defRPr kumimoji="0" sz="3300" kern="1200">
          <a:solidFill>
            <a:schemeClr val="tx1"/>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_ENREF_24"/><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1</a:t>
            </a:fld>
            <a:endParaRPr lang="en-US" dirty="0">
              <a:solidFill>
                <a:srgbClr val="8CADAE">
                  <a:shade val="75000"/>
                </a:srgbClr>
              </a:solidFill>
            </a:endParaRPr>
          </a:p>
        </p:txBody>
      </p:sp>
      <p:sp>
        <p:nvSpPr>
          <p:cNvPr id="5" name="Title 4"/>
          <p:cNvSpPr>
            <a:spLocks noGrp="1"/>
          </p:cNvSpPr>
          <p:nvPr>
            <p:ph type="ctrTitle"/>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
            <a:ext cx="12192000" cy="6757558"/>
          </a:xfrm>
          <a:prstGeom prst="rect">
            <a:avLst/>
          </a:prstGeom>
        </p:spPr>
      </p:pic>
    </p:spTree>
    <p:extLst>
      <p:ext uri="{BB962C8B-B14F-4D97-AF65-F5344CB8AC3E}">
        <p14:creationId xmlns:p14="http://schemas.microsoft.com/office/powerpoint/2010/main" val="81984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solidFill>
                  <a:schemeClr val="tx1"/>
                </a:solidFill>
              </a:rPr>
              <a:t>Scapular force couple</a:t>
            </a:r>
          </a:p>
        </p:txBody>
      </p:sp>
      <p:sp>
        <p:nvSpPr>
          <p:cNvPr id="3" name="Footer Placeholder 2"/>
          <p:cNvSpPr>
            <a:spLocks noGrp="1"/>
          </p:cNvSpPr>
          <p:nvPr>
            <p:ph type="ftr" sz="quarter" idx="11"/>
          </p:nvPr>
        </p:nvSpPr>
        <p:spPr/>
        <p:txBody>
          <a:bodyPr/>
          <a:lstStyle/>
          <a:p>
            <a:r>
              <a:rPr lang="en-US" dirty="0" smtClean="0">
                <a:solidFill>
                  <a:prstClr val="black"/>
                </a:solidFill>
              </a:rPr>
              <a:t>4</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10</a:t>
            </a:fld>
            <a:endParaRPr lang="en-US">
              <a:solidFill>
                <a:srgbClr val="8CADAE">
                  <a:shade val="75000"/>
                </a:srgbClr>
              </a:solidFill>
            </a:endParaRPr>
          </a:p>
        </p:txBody>
      </p:sp>
      <p:pic>
        <p:nvPicPr>
          <p:cNvPr id="3074" name="Picture 2" descr="C:\Users\Arsalan\Desktop\pic\af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65555"/>
            <a:ext cx="10972800" cy="463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697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b="1" dirty="0">
                <a:solidFill>
                  <a:schemeClr val="tx1"/>
                </a:solidFill>
                <a:ea typeface="+mn-ea"/>
              </a:rPr>
              <a:t>The </a:t>
            </a:r>
            <a:r>
              <a:rPr lang="en-US" sz="2700" b="1" dirty="0" err="1">
                <a:solidFill>
                  <a:schemeClr val="tx1"/>
                </a:solidFill>
                <a:ea typeface="+mn-ea"/>
              </a:rPr>
              <a:t>levator</a:t>
            </a:r>
            <a:r>
              <a:rPr lang="en-US" sz="2700" b="1" dirty="0">
                <a:solidFill>
                  <a:schemeClr val="tx1"/>
                </a:solidFill>
                <a:ea typeface="+mn-ea"/>
              </a:rPr>
              <a:t> scapula</a:t>
            </a:r>
            <a:endParaRPr lang="en-US" b="1" dirty="0">
              <a:solidFill>
                <a:schemeClr val="tx1"/>
              </a:solidFill>
            </a:endParaRPr>
          </a:p>
        </p:txBody>
      </p:sp>
      <p:sp>
        <p:nvSpPr>
          <p:cNvPr id="3" name="Footer Placeholder 2"/>
          <p:cNvSpPr>
            <a:spLocks noGrp="1"/>
          </p:cNvSpPr>
          <p:nvPr>
            <p:ph type="ftr" sz="quarter" idx="11"/>
          </p:nvPr>
        </p:nvSpPr>
        <p:spPr/>
        <p:txBody>
          <a:bodyPr/>
          <a:lstStyle/>
          <a:p>
            <a:r>
              <a:rPr lang="en-US" dirty="0" smtClean="0">
                <a:solidFill>
                  <a:prstClr val="black"/>
                </a:solidFill>
              </a:rPr>
              <a:t>4</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11</a:t>
            </a:fld>
            <a:endParaRPr lang="en-US">
              <a:solidFill>
                <a:srgbClr val="8CADAE">
                  <a:shade val="75000"/>
                </a:srgbClr>
              </a:solidFill>
            </a:endParaRPr>
          </a:p>
        </p:txBody>
      </p:sp>
      <p:sp>
        <p:nvSpPr>
          <p:cNvPr id="5" name="Content Placeholder 4"/>
          <p:cNvSpPr>
            <a:spLocks noGrp="1"/>
          </p:cNvSpPr>
          <p:nvPr>
            <p:ph sz="quarter" idx="13"/>
          </p:nvPr>
        </p:nvSpPr>
        <p:spPr>
          <a:xfrm>
            <a:off x="402337" y="1676400"/>
            <a:ext cx="11379200" cy="4572000"/>
          </a:xfrm>
        </p:spPr>
        <p:txBody>
          <a:bodyPr>
            <a:normAutofit/>
          </a:bodyPr>
          <a:lstStyle/>
          <a:p>
            <a:pPr algn="l" rtl="0"/>
            <a:r>
              <a:rPr lang="en-US" sz="2800" dirty="0"/>
              <a:t>The </a:t>
            </a:r>
            <a:r>
              <a:rPr lang="en-US" sz="2800" dirty="0" err="1"/>
              <a:t>levator</a:t>
            </a:r>
            <a:r>
              <a:rPr lang="en-US" sz="2800" dirty="0"/>
              <a:t> scapula muscle adducts and downwardly (medially) rotates the scapula. </a:t>
            </a:r>
          </a:p>
          <a:p>
            <a:pPr algn="l" rtl="0">
              <a:lnSpc>
                <a:spcPct val="150000"/>
              </a:lnSpc>
              <a:spcBef>
                <a:spcPts val="0"/>
              </a:spcBef>
            </a:pPr>
            <a:r>
              <a:rPr lang="en-US" sz="2800" dirty="0"/>
              <a:t>This muscle is a synergist of the trapezius for adduction but an antagonist for rotation.</a:t>
            </a:r>
          </a:p>
        </p:txBody>
      </p:sp>
    </p:spTree>
    <p:extLst>
      <p:ext uri="{BB962C8B-B14F-4D97-AF65-F5344CB8AC3E}">
        <p14:creationId xmlns:p14="http://schemas.microsoft.com/office/powerpoint/2010/main" val="3187245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prstClr val="black"/>
                </a:solidFill>
                <a:latin typeface="Times New Roman" panose="02020603050405020304" pitchFamily="18" charset="0"/>
                <a:ea typeface="+mn-ea"/>
                <a:cs typeface="Times New Roman" panose="02020603050405020304" pitchFamily="18" charset="0"/>
              </a:rPr>
              <a:t>The rhomboid muscles</a:t>
            </a:r>
            <a:endParaRPr lang="en-US" sz="4000" b="1"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dirty="0" smtClean="0">
                <a:solidFill>
                  <a:prstClr val="black"/>
                </a:solidFill>
              </a:rPr>
              <a:t>4</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12</a:t>
            </a:fld>
            <a:endParaRPr lang="en-US">
              <a:solidFill>
                <a:srgbClr val="8CADAE">
                  <a:shade val="75000"/>
                </a:srgbClr>
              </a:solidFill>
            </a:endParaRPr>
          </a:p>
        </p:txBody>
      </p:sp>
      <p:sp>
        <p:nvSpPr>
          <p:cNvPr id="5" name="Content Placeholder 4"/>
          <p:cNvSpPr>
            <a:spLocks noGrp="1"/>
          </p:cNvSpPr>
          <p:nvPr>
            <p:ph sz="quarter" idx="13"/>
          </p:nvPr>
        </p:nvSpPr>
        <p:spPr/>
        <p:txBody>
          <a:bodyPr>
            <a:normAutofit/>
          </a:bodyPr>
          <a:lstStyle/>
          <a:p>
            <a:pPr algn="just" rtl="0">
              <a:lnSpc>
                <a:spcPct val="150000"/>
              </a:lnSpc>
            </a:pPr>
            <a:r>
              <a:rPr lang="en-US" dirty="0"/>
              <a:t>The rhomboid muscles </a:t>
            </a:r>
            <a:r>
              <a:rPr lang="en-US" dirty="0" smtClean="0"/>
              <a:t>adduct and downwardly </a:t>
            </a:r>
            <a:r>
              <a:rPr lang="en-US" dirty="0"/>
              <a:t>(medially) rotate the scapula. </a:t>
            </a:r>
            <a:endParaRPr lang="en-US" dirty="0" smtClean="0"/>
          </a:p>
          <a:p>
            <a:pPr algn="just" rtl="0">
              <a:lnSpc>
                <a:spcPct val="150000"/>
              </a:lnSpc>
            </a:pPr>
            <a:r>
              <a:rPr lang="en-US" dirty="0" smtClean="0"/>
              <a:t>Similar to </a:t>
            </a:r>
            <a:r>
              <a:rPr lang="en-US" dirty="0"/>
              <a:t>the </a:t>
            </a:r>
            <a:r>
              <a:rPr lang="en-US" dirty="0" err="1"/>
              <a:t>levator</a:t>
            </a:r>
            <a:r>
              <a:rPr lang="en-US" dirty="0"/>
              <a:t> scapula muscle, the rhomboid </a:t>
            </a:r>
            <a:r>
              <a:rPr lang="en-US" dirty="0" smtClean="0"/>
              <a:t>muscles are </a:t>
            </a:r>
            <a:r>
              <a:rPr lang="en-US" dirty="0"/>
              <a:t>both synergists and antagonists of the </a:t>
            </a:r>
            <a:r>
              <a:rPr lang="en-US" dirty="0" smtClean="0"/>
              <a:t>trapezius muscles. </a:t>
            </a:r>
          </a:p>
          <a:p>
            <a:pPr algn="just" rtl="0">
              <a:lnSpc>
                <a:spcPct val="150000"/>
              </a:lnSpc>
            </a:pPr>
            <a:r>
              <a:rPr lang="en-US" dirty="0" smtClean="0"/>
              <a:t>These </a:t>
            </a:r>
            <a:r>
              <a:rPr lang="en-US" dirty="0"/>
              <a:t>muscles usually become more </a:t>
            </a:r>
            <a:r>
              <a:rPr lang="en-US" dirty="0" smtClean="0"/>
              <a:t>dominant than </a:t>
            </a:r>
            <a:r>
              <a:rPr lang="en-US" dirty="0"/>
              <a:t>the trapezius muscles and can </a:t>
            </a:r>
            <a:r>
              <a:rPr lang="en-US" dirty="0" smtClean="0"/>
              <a:t>restrict upward </a:t>
            </a:r>
            <a:r>
              <a:rPr lang="en-US" dirty="0"/>
              <a:t>rotation of the scapula.</a:t>
            </a:r>
          </a:p>
        </p:txBody>
      </p:sp>
    </p:spTree>
    <p:extLst>
      <p:ext uri="{BB962C8B-B14F-4D97-AF65-F5344CB8AC3E}">
        <p14:creationId xmlns:p14="http://schemas.microsoft.com/office/powerpoint/2010/main" val="597468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The </a:t>
            </a:r>
            <a:r>
              <a:rPr lang="en-US" dirty="0" err="1">
                <a:solidFill>
                  <a:prstClr val="black"/>
                </a:solidFill>
              </a:rPr>
              <a:t>serratus</a:t>
            </a:r>
            <a:r>
              <a:rPr lang="en-US" dirty="0">
                <a:solidFill>
                  <a:prstClr val="black"/>
                </a:solidFill>
              </a:rPr>
              <a:t> anterior muscle </a:t>
            </a:r>
            <a:endParaRPr lang="en-US" dirty="0"/>
          </a:p>
        </p:txBody>
      </p:sp>
      <p:sp>
        <p:nvSpPr>
          <p:cNvPr id="3" name="Footer Placeholder 2"/>
          <p:cNvSpPr>
            <a:spLocks noGrp="1"/>
          </p:cNvSpPr>
          <p:nvPr>
            <p:ph type="ftr" sz="quarter" idx="11"/>
          </p:nvPr>
        </p:nvSpPr>
        <p:spPr/>
        <p:txBody>
          <a:bodyPr/>
          <a:lstStyle/>
          <a:p>
            <a:r>
              <a:rPr lang="en-US" dirty="0" smtClean="0">
                <a:solidFill>
                  <a:prstClr val="black"/>
                </a:solidFill>
              </a:rPr>
              <a:t>4</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13</a:t>
            </a:fld>
            <a:endParaRPr lang="en-US">
              <a:solidFill>
                <a:srgbClr val="8CADAE">
                  <a:shade val="75000"/>
                </a:srgbClr>
              </a:solidFill>
            </a:endParaRPr>
          </a:p>
        </p:txBody>
      </p:sp>
      <p:sp>
        <p:nvSpPr>
          <p:cNvPr id="5" name="Content Placeholder 4"/>
          <p:cNvSpPr>
            <a:spLocks noGrp="1"/>
          </p:cNvSpPr>
          <p:nvPr>
            <p:ph sz="quarter" idx="13"/>
          </p:nvPr>
        </p:nvSpPr>
        <p:spPr>
          <a:xfrm>
            <a:off x="402338" y="1676400"/>
            <a:ext cx="5007864" cy="4572000"/>
          </a:xfrm>
        </p:spPr>
        <p:txBody>
          <a:bodyPr/>
          <a:lstStyle/>
          <a:p>
            <a:pPr marL="0" indent="0" algn="just" rtl="0">
              <a:buNone/>
            </a:pPr>
            <a:r>
              <a:rPr lang="en-US" dirty="0"/>
              <a:t>The </a:t>
            </a:r>
            <a:r>
              <a:rPr lang="en-US" dirty="0" err="1"/>
              <a:t>serratus</a:t>
            </a:r>
            <a:r>
              <a:rPr lang="en-US" dirty="0"/>
              <a:t> anterior </a:t>
            </a:r>
            <a:r>
              <a:rPr lang="en-US" dirty="0" smtClean="0"/>
              <a:t>muscle is </a:t>
            </a:r>
            <a:r>
              <a:rPr lang="en-US" dirty="0"/>
              <a:t>the only </a:t>
            </a:r>
            <a:r>
              <a:rPr lang="en-US" dirty="0" smtClean="0"/>
              <a:t>effective abductor </a:t>
            </a:r>
            <a:r>
              <a:rPr lang="en-US" dirty="0"/>
              <a:t>of the scapula. The </a:t>
            </a:r>
            <a:r>
              <a:rPr lang="en-US" dirty="0" err="1"/>
              <a:t>serratus</a:t>
            </a:r>
            <a:r>
              <a:rPr lang="en-US" dirty="0"/>
              <a:t> has an </a:t>
            </a:r>
            <a:r>
              <a:rPr lang="en-US" dirty="0" smtClean="0"/>
              <a:t>important role </a:t>
            </a:r>
            <a:r>
              <a:rPr lang="en-US" dirty="0"/>
              <a:t>in upward rotation of the scapula and in keeping the </a:t>
            </a:r>
            <a:r>
              <a:rPr lang="en-US" dirty="0" smtClean="0"/>
              <a:t>scapula adhered </a:t>
            </a:r>
            <a:r>
              <a:rPr lang="en-US" dirty="0"/>
              <a:t>to the </a:t>
            </a:r>
            <a:r>
              <a:rPr lang="en-US" dirty="0" smtClean="0"/>
              <a:t>thorax.</a:t>
            </a:r>
            <a:endParaRPr lang="en-US" dirty="0"/>
          </a:p>
        </p:txBody>
      </p:sp>
      <p:pic>
        <p:nvPicPr>
          <p:cNvPr id="4098" name="Picture 2" descr="C:\Users\Arsalan\Desktop\pic\fs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76400"/>
            <a:ext cx="6172200"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021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chemeClr val="tx1"/>
                </a:solidFill>
              </a:rPr>
              <a:t> </a:t>
            </a:r>
            <a:r>
              <a:rPr lang="en-US" dirty="0" err="1">
                <a:solidFill>
                  <a:schemeClr val="tx1"/>
                </a:solidFill>
              </a:rPr>
              <a:t>P</a:t>
            </a:r>
            <a:r>
              <a:rPr lang="en-US" dirty="0" err="1" smtClean="0">
                <a:solidFill>
                  <a:schemeClr val="tx1"/>
                </a:solidFill>
              </a:rPr>
              <a:t>ectoralis</a:t>
            </a:r>
            <a:r>
              <a:rPr lang="en-US" dirty="0" smtClean="0">
                <a:solidFill>
                  <a:schemeClr val="tx1"/>
                </a:solidFill>
              </a:rPr>
              <a:t> </a:t>
            </a:r>
            <a:r>
              <a:rPr lang="en-US" dirty="0">
                <a:solidFill>
                  <a:schemeClr val="tx1"/>
                </a:solidFill>
              </a:rPr>
              <a:t>M</a:t>
            </a:r>
            <a:r>
              <a:rPr lang="en-US" dirty="0" smtClean="0">
                <a:solidFill>
                  <a:schemeClr val="tx1"/>
                </a:solidFill>
              </a:rPr>
              <a:t>ajor </a:t>
            </a:r>
            <a:r>
              <a:rPr lang="en-US" dirty="0">
                <a:solidFill>
                  <a:schemeClr val="tx1"/>
                </a:solidFill>
              </a:rPr>
              <a:t>and  </a:t>
            </a:r>
            <a:r>
              <a:rPr lang="en-US" dirty="0" err="1">
                <a:solidFill>
                  <a:schemeClr val="tx1"/>
                </a:solidFill>
              </a:rPr>
              <a:t>L</a:t>
            </a:r>
            <a:r>
              <a:rPr lang="en-US" dirty="0" err="1" smtClean="0">
                <a:solidFill>
                  <a:schemeClr val="tx1"/>
                </a:solidFill>
              </a:rPr>
              <a:t>atissimus</a:t>
            </a:r>
            <a:r>
              <a:rPr lang="en-US" dirty="0" smtClean="0">
                <a:solidFill>
                  <a:schemeClr val="tx1"/>
                </a:solidFill>
              </a:rPr>
              <a:t> </a:t>
            </a:r>
            <a:r>
              <a:rPr lang="en-US" dirty="0" err="1">
                <a:solidFill>
                  <a:schemeClr val="tx1"/>
                </a:solidFill>
              </a:rPr>
              <a:t>D</a:t>
            </a:r>
            <a:r>
              <a:rPr lang="en-US" dirty="0" err="1" smtClean="0">
                <a:solidFill>
                  <a:schemeClr val="tx1"/>
                </a:solidFill>
              </a:rPr>
              <a:t>orsi</a:t>
            </a:r>
            <a:r>
              <a:rPr lang="en-US" dirty="0" smtClean="0">
                <a:solidFill>
                  <a:schemeClr val="tx1"/>
                </a:solidFill>
              </a:rPr>
              <a:t> </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dirty="0" smtClean="0">
                <a:solidFill>
                  <a:prstClr val="black"/>
                </a:solidFill>
              </a:rPr>
              <a:t>4</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14</a:t>
            </a:fld>
            <a:endParaRPr lang="en-US">
              <a:solidFill>
                <a:srgbClr val="8CADAE">
                  <a:shade val="75000"/>
                </a:srgbClr>
              </a:solidFill>
            </a:endParaRPr>
          </a:p>
        </p:txBody>
      </p:sp>
      <p:sp>
        <p:nvSpPr>
          <p:cNvPr id="5" name="Content Placeholder 4"/>
          <p:cNvSpPr>
            <a:spLocks noGrp="1"/>
          </p:cNvSpPr>
          <p:nvPr>
            <p:ph sz="quarter" idx="13"/>
          </p:nvPr>
        </p:nvSpPr>
        <p:spPr/>
        <p:txBody>
          <a:bodyPr>
            <a:normAutofit/>
          </a:bodyPr>
          <a:lstStyle/>
          <a:p>
            <a:pPr algn="just" rtl="0">
              <a:lnSpc>
                <a:spcPct val="150000"/>
              </a:lnSpc>
            </a:pPr>
            <a:r>
              <a:rPr lang="en-US" dirty="0"/>
              <a:t>Impairments of the </a:t>
            </a:r>
            <a:r>
              <a:rPr lang="en-US" dirty="0" err="1"/>
              <a:t>pectoralis</a:t>
            </a:r>
            <a:r>
              <a:rPr lang="en-US" dirty="0"/>
              <a:t> major </a:t>
            </a:r>
            <a:r>
              <a:rPr lang="en-US" dirty="0" smtClean="0"/>
              <a:t>and the </a:t>
            </a:r>
            <a:r>
              <a:rPr lang="en-US" dirty="0" err="1" smtClean="0"/>
              <a:t>latissimus</a:t>
            </a:r>
            <a:r>
              <a:rPr lang="en-US" dirty="0" smtClean="0"/>
              <a:t> </a:t>
            </a:r>
            <a:r>
              <a:rPr lang="en-US" dirty="0" err="1"/>
              <a:t>dorsi</a:t>
            </a:r>
            <a:r>
              <a:rPr lang="en-US" dirty="0"/>
              <a:t> </a:t>
            </a:r>
            <a:r>
              <a:rPr lang="en-US" dirty="0" smtClean="0"/>
              <a:t>muscles can contribute </a:t>
            </a:r>
            <a:r>
              <a:rPr lang="en-US" dirty="0"/>
              <a:t>to </a:t>
            </a:r>
            <a:r>
              <a:rPr lang="en-US" dirty="0" err="1"/>
              <a:t>glenohumeral</a:t>
            </a:r>
            <a:r>
              <a:rPr lang="en-US" dirty="0"/>
              <a:t> joint dysfunction. </a:t>
            </a:r>
            <a:endParaRPr lang="en-US" dirty="0" smtClean="0"/>
          </a:p>
          <a:p>
            <a:pPr algn="just" rtl="0">
              <a:lnSpc>
                <a:spcPct val="150000"/>
              </a:lnSpc>
            </a:pPr>
            <a:r>
              <a:rPr lang="en-US" dirty="0" smtClean="0"/>
              <a:t>These muscles can </a:t>
            </a:r>
            <a:r>
              <a:rPr lang="en-US" dirty="0"/>
              <a:t>contribute to </a:t>
            </a:r>
            <a:r>
              <a:rPr lang="en-US" dirty="0" smtClean="0"/>
              <a:t>disruption of </a:t>
            </a:r>
            <a:r>
              <a:rPr lang="en-US" dirty="0" err="1"/>
              <a:t>scapulohumeral</a:t>
            </a:r>
            <a:r>
              <a:rPr lang="en-US" dirty="0"/>
              <a:t> rhythm. </a:t>
            </a:r>
            <a:endParaRPr lang="en-US" dirty="0" smtClean="0"/>
          </a:p>
          <a:p>
            <a:pPr algn="just" rtl="0">
              <a:lnSpc>
                <a:spcPct val="150000"/>
              </a:lnSpc>
            </a:pPr>
            <a:r>
              <a:rPr lang="en-US" dirty="0" smtClean="0"/>
              <a:t>The </a:t>
            </a:r>
            <a:r>
              <a:rPr lang="en-US" dirty="0" err="1"/>
              <a:t>pectoralis</a:t>
            </a:r>
            <a:r>
              <a:rPr lang="en-US" dirty="0"/>
              <a:t> major muscle, if not </a:t>
            </a:r>
            <a:r>
              <a:rPr lang="en-US" dirty="0" smtClean="0"/>
              <a:t>appropriately counterbalanced </a:t>
            </a:r>
            <a:r>
              <a:rPr lang="en-US" dirty="0"/>
              <a:t>by muscles such as the </a:t>
            </a:r>
            <a:r>
              <a:rPr lang="en-US" dirty="0" err="1" smtClean="0"/>
              <a:t>subscapularis</a:t>
            </a:r>
            <a:r>
              <a:rPr lang="en-US" dirty="0" smtClean="0"/>
              <a:t> muscle</a:t>
            </a:r>
            <a:r>
              <a:rPr lang="en-US" dirty="0"/>
              <a:t>, can contribute to excessive anterior glide </a:t>
            </a:r>
            <a:r>
              <a:rPr lang="en-US" dirty="0" smtClean="0"/>
              <a:t>of the </a:t>
            </a:r>
            <a:r>
              <a:rPr lang="en-US" dirty="0"/>
              <a:t>humeral head.</a:t>
            </a:r>
          </a:p>
        </p:txBody>
      </p:sp>
    </p:spTree>
    <p:extLst>
      <p:ext uri="{BB962C8B-B14F-4D97-AF65-F5344CB8AC3E}">
        <p14:creationId xmlns:p14="http://schemas.microsoft.com/office/powerpoint/2010/main" val="1282664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The </a:t>
            </a:r>
            <a:r>
              <a:rPr lang="en-US" dirty="0" smtClean="0">
                <a:solidFill>
                  <a:schemeClr val="tx1"/>
                </a:solidFill>
              </a:rPr>
              <a:t>Deltoid </a:t>
            </a:r>
            <a:r>
              <a:rPr lang="en-US" dirty="0">
                <a:solidFill>
                  <a:schemeClr val="tx1"/>
                </a:solidFill>
              </a:rPr>
              <a:t>muscle</a:t>
            </a:r>
          </a:p>
        </p:txBody>
      </p:sp>
      <p:sp>
        <p:nvSpPr>
          <p:cNvPr id="3" name="Footer Placeholder 2"/>
          <p:cNvSpPr>
            <a:spLocks noGrp="1"/>
          </p:cNvSpPr>
          <p:nvPr>
            <p:ph type="ftr" sz="quarter" idx="11"/>
          </p:nvPr>
        </p:nvSpPr>
        <p:spPr/>
        <p:txBody>
          <a:bodyPr/>
          <a:lstStyle/>
          <a:p>
            <a:r>
              <a:rPr lang="en-US" dirty="0" smtClean="0">
                <a:solidFill>
                  <a:prstClr val="black"/>
                </a:solidFill>
              </a:rPr>
              <a:t>4</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15</a:t>
            </a:fld>
            <a:endParaRPr lang="en-US">
              <a:solidFill>
                <a:srgbClr val="8CADAE">
                  <a:shade val="75000"/>
                </a:srgbClr>
              </a:solidFill>
            </a:endParaRPr>
          </a:p>
        </p:txBody>
      </p:sp>
      <p:sp>
        <p:nvSpPr>
          <p:cNvPr id="5" name="Content Placeholder 4"/>
          <p:cNvSpPr>
            <a:spLocks noGrp="1"/>
          </p:cNvSpPr>
          <p:nvPr>
            <p:ph sz="quarter" idx="13"/>
          </p:nvPr>
        </p:nvSpPr>
        <p:spPr/>
        <p:txBody>
          <a:bodyPr>
            <a:normAutofit lnSpcReduction="10000"/>
          </a:bodyPr>
          <a:lstStyle/>
          <a:p>
            <a:pPr algn="just" rtl="0"/>
            <a:r>
              <a:rPr lang="en-US" dirty="0" smtClean="0"/>
              <a:t>The </a:t>
            </a:r>
            <a:r>
              <a:rPr lang="en-US" dirty="0"/>
              <a:t>anterior portion of the deltoid </a:t>
            </a:r>
            <a:r>
              <a:rPr lang="en-US" dirty="0" smtClean="0"/>
              <a:t>muscle flexes </a:t>
            </a:r>
            <a:r>
              <a:rPr lang="en-US" dirty="0"/>
              <a:t>and medially rotates the </a:t>
            </a:r>
            <a:r>
              <a:rPr lang="en-US" dirty="0" err="1" smtClean="0"/>
              <a:t>humerus</a:t>
            </a:r>
            <a:r>
              <a:rPr lang="en-US" dirty="0"/>
              <a:t>.</a:t>
            </a:r>
            <a:r>
              <a:rPr lang="en-US" dirty="0" smtClean="0"/>
              <a:t> </a:t>
            </a:r>
          </a:p>
          <a:p>
            <a:pPr algn="just" rtl="0"/>
            <a:r>
              <a:rPr lang="en-US" dirty="0"/>
              <a:t>T</a:t>
            </a:r>
            <a:r>
              <a:rPr lang="en-US" dirty="0" smtClean="0"/>
              <a:t>he posterior portion </a:t>
            </a:r>
            <a:r>
              <a:rPr lang="en-US" dirty="0"/>
              <a:t>extends and laterally rotates the </a:t>
            </a:r>
            <a:r>
              <a:rPr lang="en-US" dirty="0" err="1" smtClean="0"/>
              <a:t>humerus</a:t>
            </a:r>
            <a:r>
              <a:rPr lang="en-US" dirty="0" smtClean="0"/>
              <a:t>.</a:t>
            </a:r>
          </a:p>
          <a:p>
            <a:pPr algn="just" rtl="0"/>
            <a:r>
              <a:rPr lang="en-US" dirty="0"/>
              <a:t>T</a:t>
            </a:r>
            <a:r>
              <a:rPr lang="en-US" dirty="0" smtClean="0"/>
              <a:t>he </a:t>
            </a:r>
            <a:r>
              <a:rPr lang="en-US" dirty="0"/>
              <a:t>middle portion abducts the </a:t>
            </a:r>
            <a:r>
              <a:rPr lang="en-US" dirty="0" err="1"/>
              <a:t>humerus</a:t>
            </a:r>
            <a:r>
              <a:rPr lang="en-US" dirty="0"/>
              <a:t>. </a:t>
            </a:r>
            <a:endParaRPr lang="en-US" dirty="0" smtClean="0"/>
          </a:p>
          <a:p>
            <a:pPr algn="just" rtl="0"/>
            <a:r>
              <a:rPr lang="en-US" dirty="0" smtClean="0"/>
              <a:t>This </a:t>
            </a:r>
            <a:r>
              <a:rPr lang="en-US" dirty="0"/>
              <a:t>is a </a:t>
            </a:r>
            <a:r>
              <a:rPr lang="en-US" dirty="0" smtClean="0"/>
              <a:t>powerful muscle </a:t>
            </a:r>
            <a:r>
              <a:rPr lang="en-US" dirty="0"/>
              <a:t>and from the rest position generates </a:t>
            </a:r>
            <a:r>
              <a:rPr lang="en-US" dirty="0" smtClean="0"/>
              <a:t>a superiorly directed </a:t>
            </a:r>
            <a:r>
              <a:rPr lang="en-US" dirty="0"/>
              <a:t>vector that pulls the humeral </a:t>
            </a:r>
            <a:r>
              <a:rPr lang="en-US" dirty="0" smtClean="0"/>
              <a:t>head toward </a:t>
            </a:r>
            <a:r>
              <a:rPr lang="en-US" dirty="0"/>
              <a:t>the acromion. </a:t>
            </a:r>
            <a:endParaRPr lang="en-US" dirty="0" smtClean="0"/>
          </a:p>
          <a:p>
            <a:pPr algn="just" rtl="0"/>
            <a:r>
              <a:rPr lang="en-US" dirty="0" smtClean="0"/>
              <a:t>Therefore </a:t>
            </a:r>
            <a:r>
              <a:rPr lang="en-US" dirty="0"/>
              <a:t>it is essential that </a:t>
            </a:r>
            <a:r>
              <a:rPr lang="en-US" dirty="0" smtClean="0"/>
              <a:t>the depressors </a:t>
            </a:r>
            <a:r>
              <a:rPr lang="en-US" dirty="0"/>
              <a:t>of the humeral head, primarily the </a:t>
            </a:r>
            <a:r>
              <a:rPr lang="en-US" dirty="0" smtClean="0"/>
              <a:t>supraspinatus, </a:t>
            </a:r>
            <a:r>
              <a:rPr lang="en-US" dirty="0" err="1" smtClean="0"/>
              <a:t>infraspinatus</a:t>
            </a:r>
            <a:r>
              <a:rPr lang="en-US" dirty="0" smtClean="0"/>
              <a:t>, </a:t>
            </a:r>
            <a:r>
              <a:rPr lang="en-US" dirty="0" err="1" smtClean="0"/>
              <a:t>teres</a:t>
            </a:r>
            <a:r>
              <a:rPr lang="en-US" dirty="0" smtClean="0"/>
              <a:t> </a:t>
            </a:r>
            <a:r>
              <a:rPr lang="en-US" dirty="0"/>
              <a:t>minor, and </a:t>
            </a:r>
            <a:r>
              <a:rPr lang="en-US" dirty="0" err="1" smtClean="0"/>
              <a:t>subscapularis</a:t>
            </a:r>
            <a:r>
              <a:rPr lang="en-US" dirty="0" smtClean="0"/>
              <a:t> muscles</a:t>
            </a:r>
            <a:r>
              <a:rPr lang="en-US" dirty="0"/>
              <a:t>, adequately </a:t>
            </a:r>
            <a:r>
              <a:rPr lang="en-US" dirty="0" smtClean="0"/>
              <a:t>offset the </a:t>
            </a:r>
            <a:r>
              <a:rPr lang="en-US" dirty="0"/>
              <a:t>proximal pull of the </a:t>
            </a:r>
            <a:r>
              <a:rPr lang="en-US" dirty="0" smtClean="0"/>
              <a:t>deltoid muscle</a:t>
            </a:r>
            <a:r>
              <a:rPr lang="en-US" dirty="0"/>
              <a:t>.</a:t>
            </a:r>
          </a:p>
        </p:txBody>
      </p:sp>
    </p:spTree>
    <p:extLst>
      <p:ext uri="{BB962C8B-B14F-4D97-AF65-F5344CB8AC3E}">
        <p14:creationId xmlns:p14="http://schemas.microsoft.com/office/powerpoint/2010/main" val="3741657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The rotator cuff muscles</a:t>
            </a:r>
            <a:endParaRPr lang="en-US" dirty="0"/>
          </a:p>
        </p:txBody>
      </p:sp>
      <p:sp>
        <p:nvSpPr>
          <p:cNvPr id="3" name="Footer Placeholder 2"/>
          <p:cNvSpPr>
            <a:spLocks noGrp="1"/>
          </p:cNvSpPr>
          <p:nvPr>
            <p:ph type="ftr" sz="quarter" idx="11"/>
          </p:nvPr>
        </p:nvSpPr>
        <p:spPr/>
        <p:txBody>
          <a:bodyPr/>
          <a:lstStyle/>
          <a:p>
            <a:r>
              <a:rPr lang="en-US" dirty="0" smtClean="0">
                <a:solidFill>
                  <a:prstClr val="black"/>
                </a:solidFill>
              </a:rPr>
              <a:t>4</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16</a:t>
            </a:fld>
            <a:endParaRPr lang="en-US">
              <a:solidFill>
                <a:srgbClr val="8CADAE">
                  <a:shade val="75000"/>
                </a:srgbClr>
              </a:solidFill>
            </a:endParaRPr>
          </a:p>
        </p:txBody>
      </p:sp>
      <p:sp>
        <p:nvSpPr>
          <p:cNvPr id="5" name="Content Placeholder 4"/>
          <p:cNvSpPr>
            <a:spLocks noGrp="1"/>
          </p:cNvSpPr>
          <p:nvPr>
            <p:ph sz="quarter" idx="13"/>
          </p:nvPr>
        </p:nvSpPr>
        <p:spPr>
          <a:xfrm>
            <a:off x="402338" y="1676400"/>
            <a:ext cx="10951462" cy="4572000"/>
          </a:xfrm>
        </p:spPr>
        <p:txBody>
          <a:bodyPr>
            <a:normAutofit/>
          </a:bodyPr>
          <a:lstStyle/>
          <a:p>
            <a:pPr algn="just" rtl="0">
              <a:lnSpc>
                <a:spcPct val="150000"/>
              </a:lnSpc>
            </a:pPr>
            <a:r>
              <a:rPr lang="en-US" dirty="0">
                <a:latin typeface="Times New Roman" panose="02020603050405020304" pitchFamily="18" charset="0"/>
                <a:cs typeface="Times New Roman" panose="02020603050405020304" pitchFamily="18" charset="0"/>
              </a:rPr>
              <a:t>The rotator cuff </a:t>
            </a:r>
            <a:r>
              <a:rPr lang="en-US" dirty="0" smtClean="0">
                <a:latin typeface="Times New Roman" panose="02020603050405020304" pitchFamily="18" charset="0"/>
                <a:cs typeface="Times New Roman" panose="02020603050405020304" pitchFamily="18" charset="0"/>
              </a:rPr>
              <a:t>muscles exert </a:t>
            </a:r>
            <a:r>
              <a:rPr lang="en-US" dirty="0">
                <a:latin typeface="Times New Roman" panose="02020603050405020304" pitchFamily="18" charset="0"/>
                <a:cs typeface="Times New Roman" panose="02020603050405020304" pitchFamily="18" charset="0"/>
              </a:rPr>
              <a:t>a downward pull on the humeral head during shoulder flexion. The </a:t>
            </a:r>
            <a:r>
              <a:rPr lang="en-US" dirty="0" err="1">
                <a:latin typeface="Times New Roman" panose="02020603050405020304" pitchFamily="18" charset="0"/>
                <a:cs typeface="Times New Roman" panose="02020603050405020304" pitchFamily="18" charset="0"/>
              </a:rPr>
              <a:t>infraspinatus</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teres</a:t>
            </a:r>
            <a:r>
              <a:rPr lang="en-US" dirty="0">
                <a:latin typeface="Times New Roman" panose="02020603050405020304" pitchFamily="18" charset="0"/>
                <a:cs typeface="Times New Roman" panose="02020603050405020304" pitchFamily="18" charset="0"/>
              </a:rPr>
              <a:t> minor muscles also laterally rotate the </a:t>
            </a:r>
            <a:r>
              <a:rPr lang="en-US" dirty="0" err="1">
                <a:latin typeface="Times New Roman" panose="02020603050405020304" pitchFamily="18" charset="0"/>
                <a:cs typeface="Times New Roman" panose="02020603050405020304" pitchFamily="18" charset="0"/>
              </a:rPr>
              <a:t>humerus</a:t>
            </a:r>
            <a:r>
              <a:rPr lang="en-US" dirty="0">
                <a:latin typeface="Times New Roman" panose="02020603050405020304" pitchFamily="18" charset="0"/>
                <a:cs typeface="Times New Roman" panose="02020603050405020304" pitchFamily="18" charset="0"/>
              </a:rPr>
              <a:t> during shoulder flexion.</a:t>
            </a:r>
          </a:p>
          <a:p>
            <a:pPr marL="0" indent="0" algn="just" rtl="0">
              <a:lnSpc>
                <a:spcPct val="150000"/>
              </a:lnSpc>
              <a:buNone/>
            </a:pPr>
            <a:endParaRPr lang="en-US" dirty="0">
              <a:latin typeface="Times New Roman" panose="02020603050405020304" pitchFamily="18" charset="0"/>
              <a:cs typeface="Times New Roman" panose="02020603050405020304" pitchFamily="18" charset="0"/>
            </a:endParaRPr>
          </a:p>
          <a:p>
            <a:pPr marL="0" indent="0" algn="just" rtl="0">
              <a:lnSpc>
                <a:spcPct val="150000"/>
              </a:lnSpc>
              <a:buNone/>
            </a:pPr>
            <a:endParaRPr lang="en-US" dirty="0">
              <a:latin typeface="Times New Roman" panose="02020603050405020304" pitchFamily="18" charset="0"/>
              <a:cs typeface="Times New Roman" panose="02020603050405020304" pitchFamily="18" charset="0"/>
            </a:endParaRPr>
          </a:p>
        </p:txBody>
      </p:sp>
      <p:pic>
        <p:nvPicPr>
          <p:cNvPr id="2050" name="Picture 2" descr="C:\Users\Arsalan\Desktop\pic\add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3755686"/>
            <a:ext cx="11095737" cy="2492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694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The supraspinatus muscle</a:t>
            </a:r>
          </a:p>
        </p:txBody>
      </p:sp>
      <p:sp>
        <p:nvSpPr>
          <p:cNvPr id="3" name="Footer Placeholder 2"/>
          <p:cNvSpPr>
            <a:spLocks noGrp="1"/>
          </p:cNvSpPr>
          <p:nvPr>
            <p:ph type="ftr" sz="quarter" idx="11"/>
          </p:nvPr>
        </p:nvSpPr>
        <p:spPr/>
        <p:txBody>
          <a:bodyPr/>
          <a:lstStyle/>
          <a:p>
            <a:r>
              <a:rPr lang="en-US" dirty="0" smtClean="0">
                <a:solidFill>
                  <a:prstClr val="black"/>
                </a:solidFill>
              </a:rPr>
              <a:t>4</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17</a:t>
            </a:fld>
            <a:endParaRPr lang="en-US">
              <a:solidFill>
                <a:srgbClr val="8CADAE">
                  <a:shade val="75000"/>
                </a:srgbClr>
              </a:solidFill>
            </a:endParaRPr>
          </a:p>
        </p:txBody>
      </p:sp>
      <p:sp>
        <p:nvSpPr>
          <p:cNvPr id="5" name="Content Placeholder 4"/>
          <p:cNvSpPr>
            <a:spLocks noGrp="1"/>
          </p:cNvSpPr>
          <p:nvPr>
            <p:ph sz="quarter" idx="13"/>
          </p:nvPr>
        </p:nvSpPr>
        <p:spPr/>
        <p:txBody>
          <a:bodyPr>
            <a:normAutofit/>
          </a:bodyPr>
          <a:lstStyle/>
          <a:p>
            <a:pPr algn="just" rtl="0"/>
            <a:r>
              <a:rPr lang="en-US" dirty="0">
                <a:latin typeface="Times New Roman" pitchFamily="18" charset="0"/>
                <a:cs typeface="Times New Roman" pitchFamily="18" charset="0"/>
              </a:rPr>
              <a:t>The supraspinatus muscle </a:t>
            </a:r>
            <a:r>
              <a:rPr lang="en-US" dirty="0" smtClean="0">
                <a:latin typeface="Times New Roman" pitchFamily="18" charset="0"/>
                <a:cs typeface="Times New Roman" pitchFamily="18" charset="0"/>
              </a:rPr>
              <a:t>abducts and </a:t>
            </a:r>
            <a:r>
              <a:rPr lang="en-US" dirty="0">
                <a:latin typeface="Times New Roman" pitchFamily="18" charset="0"/>
                <a:cs typeface="Times New Roman" pitchFamily="18" charset="0"/>
              </a:rPr>
              <a:t>laterally rotates the shoulder, depresses, and </a:t>
            </a:r>
            <a:r>
              <a:rPr lang="en-US" dirty="0" smtClean="0">
                <a:latin typeface="Times New Roman" pitchFamily="18" charset="0"/>
                <a:cs typeface="Times New Roman" pitchFamily="18" charset="0"/>
              </a:rPr>
              <a:t>stabilizes the </a:t>
            </a:r>
            <a:r>
              <a:rPr lang="en-US" dirty="0">
                <a:latin typeface="Times New Roman" pitchFamily="18" charset="0"/>
                <a:cs typeface="Times New Roman" pitchFamily="18" charset="0"/>
              </a:rPr>
              <a:t>humeral head in the </a:t>
            </a:r>
            <a:r>
              <a:rPr lang="en-US" dirty="0" err="1">
                <a:latin typeface="Times New Roman" pitchFamily="18" charset="0"/>
                <a:cs typeface="Times New Roman" pitchFamily="18" charset="0"/>
              </a:rPr>
              <a:t>glenoid</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rtl="0"/>
            <a:r>
              <a:rPr lang="en-US" dirty="0" smtClean="0">
                <a:latin typeface="Times New Roman" pitchFamily="18" charset="0"/>
                <a:cs typeface="Times New Roman" pitchFamily="18" charset="0"/>
              </a:rPr>
              <a:t>Because this muscle </a:t>
            </a:r>
            <a:r>
              <a:rPr lang="en-US" dirty="0">
                <a:latin typeface="Times New Roman" pitchFamily="18" charset="0"/>
                <a:cs typeface="Times New Roman" pitchFamily="18" charset="0"/>
              </a:rPr>
              <a:t>passes under the acromion, it is </a:t>
            </a:r>
            <a:r>
              <a:rPr lang="en-US" dirty="0" smtClean="0">
                <a:latin typeface="Times New Roman" pitchFamily="18" charset="0"/>
                <a:cs typeface="Times New Roman" pitchFamily="18" charset="0"/>
              </a:rPr>
              <a:t>particularly vulnerable </a:t>
            </a:r>
            <a:r>
              <a:rPr lang="en-US" dirty="0">
                <a:latin typeface="Times New Roman" pitchFamily="18" charset="0"/>
                <a:cs typeface="Times New Roman" pitchFamily="18" charset="0"/>
              </a:rPr>
              <a:t>to injury when the shoulder is depressed. </a:t>
            </a:r>
            <a:endParaRPr lang="en-US" dirty="0" smtClean="0">
              <a:latin typeface="Times New Roman" pitchFamily="18" charset="0"/>
              <a:cs typeface="Times New Roman" pitchFamily="18" charset="0"/>
            </a:endParaRPr>
          </a:p>
          <a:p>
            <a:pPr algn="just" rtl="0"/>
            <a:r>
              <a:rPr lang="en-US" dirty="0" smtClean="0">
                <a:latin typeface="Times New Roman" pitchFamily="18" charset="0"/>
                <a:cs typeface="Times New Roman" pitchFamily="18" charset="0"/>
              </a:rPr>
              <a:t>If the </a:t>
            </a:r>
            <a:r>
              <a:rPr lang="en-US" dirty="0">
                <a:latin typeface="Times New Roman" pitchFamily="18" charset="0"/>
                <a:cs typeface="Times New Roman" pitchFamily="18" charset="0"/>
              </a:rPr>
              <a:t>humeral head </a:t>
            </a:r>
            <a:r>
              <a:rPr lang="en-US" b="1" dirty="0">
                <a:latin typeface="Times New Roman" pitchFamily="18" charset="0"/>
                <a:cs typeface="Times New Roman" pitchFamily="18" charset="0"/>
              </a:rPr>
              <a:t>(</a:t>
            </a:r>
            <a:r>
              <a:rPr lang="en-US" b="1"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glides superiorly</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(2) </a:t>
            </a:r>
            <a:r>
              <a:rPr lang="en-US" dirty="0">
                <a:latin typeface="Times New Roman" pitchFamily="18" charset="0"/>
                <a:cs typeface="Times New Roman" pitchFamily="18" charset="0"/>
              </a:rPr>
              <a:t>does </a:t>
            </a:r>
            <a:r>
              <a:rPr lang="en-US" dirty="0" smtClean="0">
                <a:latin typeface="Times New Roman" pitchFamily="18" charset="0"/>
                <a:cs typeface="Times New Roman" pitchFamily="18" charset="0"/>
              </a:rPr>
              <a:t>not glide </a:t>
            </a:r>
            <a:r>
              <a:rPr lang="en-US" dirty="0">
                <a:latin typeface="Times New Roman" pitchFamily="18" charset="0"/>
                <a:cs typeface="Times New Roman" pitchFamily="18" charset="0"/>
              </a:rPr>
              <a:t>inferiorly during shoulder flexion and </a:t>
            </a:r>
            <a:r>
              <a:rPr lang="en-US" dirty="0" smtClean="0">
                <a:latin typeface="Times New Roman" pitchFamily="18" charset="0"/>
                <a:cs typeface="Times New Roman" pitchFamily="18" charset="0"/>
              </a:rPr>
              <a:t>abduction, or </a:t>
            </a:r>
            <a:r>
              <a:rPr lang="en-US" b="1" dirty="0">
                <a:latin typeface="Times New Roman" pitchFamily="18" charset="0"/>
                <a:cs typeface="Times New Roman" pitchFamily="18" charset="0"/>
              </a:rPr>
              <a:t>(3)</a:t>
            </a:r>
            <a:r>
              <a:rPr lang="en-US" dirty="0">
                <a:latin typeface="Times New Roman" pitchFamily="18" charset="0"/>
                <a:cs typeface="Times New Roman" pitchFamily="18" charset="0"/>
              </a:rPr>
              <a:t> does not laterally rotate enough to </a:t>
            </a:r>
            <a:r>
              <a:rPr lang="en-US" dirty="0" smtClean="0">
                <a:latin typeface="Times New Roman" pitchFamily="18" charset="0"/>
                <a:cs typeface="Times New Roman" pitchFamily="18" charset="0"/>
              </a:rPr>
              <a:t>prevent impingement </a:t>
            </a:r>
            <a:r>
              <a:rPr lang="en-US" dirty="0">
                <a:latin typeface="Times New Roman" pitchFamily="18" charset="0"/>
                <a:cs typeface="Times New Roman" pitchFamily="18" charset="0"/>
              </a:rPr>
              <a:t>of the </a:t>
            </a:r>
            <a:r>
              <a:rPr lang="en-US" dirty="0" smtClean="0">
                <a:latin typeface="Times New Roman" pitchFamily="18" charset="0"/>
                <a:cs typeface="Times New Roman" pitchFamily="18" charset="0"/>
              </a:rPr>
              <a:t>greater tuberosity </a:t>
            </a:r>
            <a:r>
              <a:rPr lang="en-US" dirty="0">
                <a:latin typeface="Times New Roman" pitchFamily="18" charset="0"/>
                <a:cs typeface="Times New Roman" pitchFamily="18" charset="0"/>
              </a:rPr>
              <a:t>against the </a:t>
            </a:r>
            <a:r>
              <a:rPr lang="en-US" dirty="0" err="1" smtClean="0">
                <a:latin typeface="Times New Roman" pitchFamily="18" charset="0"/>
                <a:cs typeface="Times New Roman" pitchFamily="18" charset="0"/>
              </a:rPr>
              <a:t>coracoacromial</a:t>
            </a:r>
            <a:r>
              <a:rPr lang="en-US" dirty="0" smtClean="0">
                <a:latin typeface="Times New Roman" pitchFamily="18" charset="0"/>
                <a:cs typeface="Times New Roman" pitchFamily="18" charset="0"/>
              </a:rPr>
              <a:t> ligament</a:t>
            </a:r>
            <a:r>
              <a:rPr lang="en-US" dirty="0">
                <a:latin typeface="Times New Roman" pitchFamily="18" charset="0"/>
                <a:cs typeface="Times New Roman" pitchFamily="18" charset="0"/>
              </a:rPr>
              <a:t>, then the supraspinatus </a:t>
            </a:r>
            <a:r>
              <a:rPr lang="en-US" dirty="0" smtClean="0">
                <a:latin typeface="Times New Roman" pitchFamily="18" charset="0"/>
                <a:cs typeface="Times New Roman" pitchFamily="18" charset="0"/>
              </a:rPr>
              <a:t>muscle and </a:t>
            </a:r>
            <a:r>
              <a:rPr lang="en-US" dirty="0">
                <a:latin typeface="Times New Roman" pitchFamily="18" charset="0"/>
                <a:cs typeface="Times New Roman" pitchFamily="18" charset="0"/>
              </a:rPr>
              <a:t>tendon are exposed </a:t>
            </a:r>
            <a:r>
              <a:rPr lang="en-US" dirty="0" smtClean="0">
                <a:latin typeface="Times New Roman" pitchFamily="18" charset="0"/>
                <a:cs typeface="Times New Roman" pitchFamily="18" charset="0"/>
              </a:rPr>
              <a:t>to compression forces.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282684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solidFill>
                  <a:schemeClr val="tx1"/>
                </a:solidFill>
              </a:rPr>
              <a:t>Compression of the supraspinatus tendon</a:t>
            </a:r>
          </a:p>
        </p:txBody>
      </p:sp>
      <p:sp>
        <p:nvSpPr>
          <p:cNvPr id="3" name="Footer Placeholder 2"/>
          <p:cNvSpPr>
            <a:spLocks noGrp="1"/>
          </p:cNvSpPr>
          <p:nvPr>
            <p:ph type="ftr" sz="quarter" idx="11"/>
          </p:nvPr>
        </p:nvSpPr>
        <p:spPr/>
        <p:txBody>
          <a:bodyPr/>
          <a:lstStyle/>
          <a:p>
            <a:r>
              <a:rPr lang="en-US" dirty="0" smtClean="0">
                <a:solidFill>
                  <a:prstClr val="black"/>
                </a:solidFill>
              </a:rPr>
              <a:t>4</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18</a:t>
            </a:fld>
            <a:endParaRPr lang="en-US">
              <a:solidFill>
                <a:srgbClr val="8CADAE">
                  <a:shade val="75000"/>
                </a:srgbClr>
              </a:solidFill>
            </a:endParaRPr>
          </a:p>
        </p:txBody>
      </p:sp>
      <p:sp>
        <p:nvSpPr>
          <p:cNvPr id="5" name="Content Placeholder 4"/>
          <p:cNvSpPr>
            <a:spLocks noGrp="1"/>
          </p:cNvSpPr>
          <p:nvPr>
            <p:ph sz="quarter" idx="13"/>
          </p:nvPr>
        </p:nvSpPr>
        <p:spPr>
          <a:xfrm>
            <a:off x="402338" y="1676400"/>
            <a:ext cx="4703064" cy="4572000"/>
          </a:xfrm>
        </p:spPr>
        <p:txBody>
          <a:bodyPr/>
          <a:lstStyle/>
          <a:p>
            <a:pPr marL="0" indent="0" algn="l" rtl="0">
              <a:buNone/>
            </a:pPr>
            <a:r>
              <a:rPr lang="en-US" dirty="0"/>
              <a:t>If downward pull of </a:t>
            </a:r>
            <a:r>
              <a:rPr lang="en-US" dirty="0" smtClean="0"/>
              <a:t>the </a:t>
            </a:r>
            <a:r>
              <a:rPr lang="en-US" dirty="0" err="1" smtClean="0"/>
              <a:t>humerus</a:t>
            </a:r>
            <a:r>
              <a:rPr lang="en-US" dirty="0" smtClean="0"/>
              <a:t> </a:t>
            </a:r>
            <a:r>
              <a:rPr lang="en-US" dirty="0"/>
              <a:t>by the rotator cuff muscles is insufficient to counteract, </a:t>
            </a:r>
            <a:r>
              <a:rPr lang="en-US" dirty="0" smtClean="0"/>
              <a:t>the upward </a:t>
            </a:r>
            <a:r>
              <a:rPr lang="en-US" dirty="0"/>
              <a:t>pull from the deltoid, the supraspinatus tendon can </a:t>
            </a:r>
            <a:r>
              <a:rPr lang="en-US" dirty="0" smtClean="0"/>
              <a:t>be impinged</a:t>
            </a:r>
            <a:r>
              <a:rPr lang="en-US" dirty="0"/>
              <a:t>.</a:t>
            </a:r>
          </a:p>
        </p:txBody>
      </p:sp>
      <p:pic>
        <p:nvPicPr>
          <p:cNvPr id="5122" name="Picture 2" descr="C:\Users\Arsalan\Desktop\pic\fyfyb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1" y="1600200"/>
            <a:ext cx="5638799" cy="4344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8960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err="1">
                <a:solidFill>
                  <a:schemeClr val="tx1"/>
                </a:solidFill>
              </a:rPr>
              <a:t>T</a:t>
            </a:r>
            <a:r>
              <a:rPr lang="en-US" dirty="0" err="1" smtClean="0">
                <a:solidFill>
                  <a:schemeClr val="tx1"/>
                </a:solidFill>
              </a:rPr>
              <a:t>eres</a:t>
            </a:r>
            <a:r>
              <a:rPr lang="en-US" dirty="0" smtClean="0">
                <a:solidFill>
                  <a:schemeClr val="tx1"/>
                </a:solidFill>
              </a:rPr>
              <a:t> minor and </a:t>
            </a:r>
            <a:r>
              <a:rPr lang="en-US" dirty="0" err="1">
                <a:solidFill>
                  <a:schemeClr val="tx1"/>
                </a:solidFill>
              </a:rPr>
              <a:t>I</a:t>
            </a:r>
            <a:r>
              <a:rPr lang="en-US" dirty="0" err="1" smtClean="0">
                <a:solidFill>
                  <a:schemeClr val="tx1"/>
                </a:solidFill>
              </a:rPr>
              <a:t>nfraspinatus</a:t>
            </a:r>
            <a:r>
              <a:rPr lang="en-US" dirty="0" smtClean="0">
                <a:solidFill>
                  <a:schemeClr val="tx1"/>
                </a:solidFill>
              </a:rPr>
              <a:t> muscles </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dirty="0" smtClean="0">
                <a:solidFill>
                  <a:prstClr val="black"/>
                </a:solidFill>
              </a:rPr>
              <a:t>4</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19</a:t>
            </a:fld>
            <a:endParaRPr lang="en-US">
              <a:solidFill>
                <a:srgbClr val="8CADAE">
                  <a:shade val="75000"/>
                </a:srgbClr>
              </a:solidFill>
            </a:endParaRPr>
          </a:p>
        </p:txBody>
      </p:sp>
      <p:sp>
        <p:nvSpPr>
          <p:cNvPr id="5" name="Content Placeholder 4"/>
          <p:cNvSpPr>
            <a:spLocks noGrp="1"/>
          </p:cNvSpPr>
          <p:nvPr>
            <p:ph sz="quarter" idx="13"/>
          </p:nvPr>
        </p:nvSpPr>
        <p:spPr/>
        <p:txBody>
          <a:bodyPr>
            <a:normAutofit/>
          </a:bodyPr>
          <a:lstStyle/>
          <a:p>
            <a:pPr algn="just" rtl="0"/>
            <a:r>
              <a:rPr lang="en-US" dirty="0"/>
              <a:t>The </a:t>
            </a:r>
            <a:r>
              <a:rPr lang="en-US" dirty="0" err="1"/>
              <a:t>infraspinatus</a:t>
            </a:r>
            <a:r>
              <a:rPr lang="en-US" dirty="0"/>
              <a:t> and </a:t>
            </a:r>
            <a:r>
              <a:rPr lang="en-US" dirty="0" err="1"/>
              <a:t>teres</a:t>
            </a:r>
            <a:r>
              <a:rPr lang="en-US" dirty="0"/>
              <a:t> minor muscles are the primary lateral rotator muscles that depress the head of the </a:t>
            </a:r>
            <a:r>
              <a:rPr lang="en-US" dirty="0" err="1"/>
              <a:t>humerus</a:t>
            </a:r>
            <a:r>
              <a:rPr lang="en-US" dirty="0"/>
              <a:t>, with some assistance from the supraspinatus. </a:t>
            </a:r>
            <a:endParaRPr lang="en-US" dirty="0" smtClean="0"/>
          </a:p>
          <a:p>
            <a:pPr algn="just" rtl="0"/>
            <a:r>
              <a:rPr lang="en-US" dirty="0" smtClean="0"/>
              <a:t>The </a:t>
            </a:r>
            <a:r>
              <a:rPr lang="en-US" dirty="0" err="1"/>
              <a:t>teres</a:t>
            </a:r>
            <a:r>
              <a:rPr lang="en-US" dirty="0"/>
              <a:t> minor muscle </a:t>
            </a:r>
            <a:r>
              <a:rPr lang="en-US" dirty="0" smtClean="0"/>
              <a:t>laterally rotates </a:t>
            </a:r>
            <a:r>
              <a:rPr lang="en-US" dirty="0"/>
              <a:t>and depresses the head of the </a:t>
            </a:r>
            <a:r>
              <a:rPr lang="en-US" dirty="0" err="1"/>
              <a:t>humerus</a:t>
            </a:r>
            <a:r>
              <a:rPr lang="en-US" dirty="0"/>
              <a:t>. </a:t>
            </a:r>
            <a:endParaRPr lang="en-US" dirty="0" smtClean="0"/>
          </a:p>
          <a:p>
            <a:pPr algn="just" rtl="0"/>
            <a:r>
              <a:rPr lang="en-US" dirty="0" smtClean="0"/>
              <a:t>This muscle </a:t>
            </a:r>
            <a:r>
              <a:rPr lang="en-US" dirty="0"/>
              <a:t>has the same important role in depressing </a:t>
            </a:r>
            <a:r>
              <a:rPr lang="en-US" dirty="0" smtClean="0"/>
              <a:t>and laterally </a:t>
            </a:r>
            <a:r>
              <a:rPr lang="en-US" dirty="0"/>
              <a:t>rotating the humeral head as the </a:t>
            </a:r>
            <a:r>
              <a:rPr lang="en-US" dirty="0" err="1" smtClean="0"/>
              <a:t>infraspinatus</a:t>
            </a:r>
            <a:r>
              <a:rPr lang="en-US" dirty="0" smtClean="0"/>
              <a:t> muscle</a:t>
            </a:r>
            <a:r>
              <a:rPr lang="en-US" dirty="0"/>
              <a:t>. </a:t>
            </a:r>
            <a:endParaRPr lang="en-US" dirty="0" smtClean="0"/>
          </a:p>
          <a:p>
            <a:pPr algn="just" rtl="0"/>
            <a:r>
              <a:rPr lang="en-US" dirty="0" smtClean="0"/>
              <a:t>Deficiencies </a:t>
            </a:r>
            <a:r>
              <a:rPr lang="en-US" dirty="0"/>
              <a:t>in performance of these two </a:t>
            </a:r>
            <a:r>
              <a:rPr lang="en-US" dirty="0" smtClean="0"/>
              <a:t>muscles are </a:t>
            </a:r>
            <a:r>
              <a:rPr lang="en-US" dirty="0"/>
              <a:t>very common. </a:t>
            </a:r>
            <a:endParaRPr lang="en-US" dirty="0" smtClean="0"/>
          </a:p>
        </p:txBody>
      </p:sp>
    </p:spTree>
    <p:extLst>
      <p:ext uri="{BB962C8B-B14F-4D97-AF65-F5344CB8AC3E}">
        <p14:creationId xmlns:p14="http://schemas.microsoft.com/office/powerpoint/2010/main" val="3103729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2</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800" y="2209800"/>
            <a:ext cx="2794000" cy="4114800"/>
          </a:xfrm>
          <a:prstGeom prst="rect">
            <a:avLst/>
          </a:prstGeom>
        </p:spPr>
      </p:pic>
      <p:sp>
        <p:nvSpPr>
          <p:cNvPr id="6" name="TextBox 5"/>
          <p:cNvSpPr txBox="1"/>
          <p:nvPr/>
        </p:nvSpPr>
        <p:spPr>
          <a:xfrm>
            <a:off x="495300" y="685800"/>
            <a:ext cx="11201400" cy="2585323"/>
          </a:xfrm>
          <a:prstGeom prst="rect">
            <a:avLst/>
          </a:prstGeom>
          <a:noFill/>
        </p:spPr>
        <p:txBody>
          <a:bodyPr wrap="square" rtlCol="0">
            <a:spAutoFit/>
          </a:bodyPr>
          <a:lstStyle/>
          <a:p>
            <a:pPr algn="ctr"/>
            <a:r>
              <a:rPr lang="en-US" sz="5400" dirty="0">
                <a:latin typeface="Aharoni" panose="02010803020104030203" pitchFamily="2" charset="-79"/>
                <a:cs typeface="Aharoni" panose="02010803020104030203" pitchFamily="2" charset="-79"/>
              </a:rPr>
              <a:t>Corrective Exercises in prevention </a:t>
            </a:r>
            <a:r>
              <a:rPr lang="en-US" sz="5400" dirty="0" smtClean="0">
                <a:latin typeface="Aharoni" panose="02010803020104030203" pitchFamily="2" charset="-79"/>
                <a:cs typeface="Aharoni" panose="02010803020104030203" pitchFamily="2" charset="-79"/>
              </a:rPr>
              <a:t>of</a:t>
            </a:r>
          </a:p>
          <a:p>
            <a:pPr algn="ctr"/>
            <a:r>
              <a:rPr lang="en-US" sz="5400" dirty="0" smtClean="0">
                <a:latin typeface="Aharoni" panose="02010803020104030203" pitchFamily="2" charset="-79"/>
                <a:cs typeface="Aharoni" panose="02010803020104030203" pitchFamily="2" charset="-79"/>
              </a:rPr>
              <a:t>Shoulder Injuries</a:t>
            </a:r>
            <a:endParaRPr lang="en-US" sz="5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847341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solidFill>
                  <a:schemeClr val="tx1"/>
                </a:solidFill>
                <a:latin typeface="Times New Roman" panose="02020603050405020304" pitchFamily="18" charset="0"/>
                <a:cs typeface="Times New Roman" panose="02020603050405020304" pitchFamily="18" charset="0"/>
              </a:rPr>
              <a:t>The </a:t>
            </a:r>
            <a:r>
              <a:rPr lang="en-US" b="1" dirty="0" err="1">
                <a:solidFill>
                  <a:schemeClr val="tx1"/>
                </a:solidFill>
                <a:latin typeface="Times New Roman" panose="02020603050405020304" pitchFamily="18" charset="0"/>
                <a:cs typeface="Times New Roman" panose="02020603050405020304" pitchFamily="18" charset="0"/>
              </a:rPr>
              <a:t>S</a:t>
            </a:r>
            <a:r>
              <a:rPr lang="en-US" b="1" dirty="0" err="1" smtClean="0">
                <a:solidFill>
                  <a:schemeClr val="tx1"/>
                </a:solidFill>
                <a:latin typeface="Times New Roman" panose="02020603050405020304" pitchFamily="18" charset="0"/>
                <a:cs typeface="Times New Roman" panose="02020603050405020304" pitchFamily="18" charset="0"/>
              </a:rPr>
              <a:t>ubscapularis</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cs typeface="Times New Roman" panose="02020603050405020304" pitchFamily="18" charset="0"/>
              </a:rPr>
              <a:t>M</a:t>
            </a:r>
            <a:r>
              <a:rPr lang="en-US" b="1" dirty="0" smtClean="0">
                <a:solidFill>
                  <a:schemeClr val="tx1"/>
                </a:solidFill>
                <a:latin typeface="Times New Roman" panose="02020603050405020304" pitchFamily="18" charset="0"/>
                <a:cs typeface="Times New Roman" panose="02020603050405020304" pitchFamily="18" charset="0"/>
              </a:rPr>
              <a:t>uscle </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dirty="0" smtClean="0">
                <a:solidFill>
                  <a:prstClr val="black"/>
                </a:solidFill>
              </a:rPr>
              <a:t>4</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20</a:t>
            </a:fld>
            <a:endParaRPr lang="en-US">
              <a:solidFill>
                <a:srgbClr val="8CADAE">
                  <a:shade val="75000"/>
                </a:srgbClr>
              </a:solidFill>
            </a:endParaRPr>
          </a:p>
        </p:txBody>
      </p:sp>
      <p:sp>
        <p:nvSpPr>
          <p:cNvPr id="5" name="Content Placeholder 4"/>
          <p:cNvSpPr>
            <a:spLocks noGrp="1"/>
          </p:cNvSpPr>
          <p:nvPr>
            <p:ph sz="quarter" idx="13"/>
          </p:nvPr>
        </p:nvSpPr>
        <p:spPr/>
        <p:txBody>
          <a:bodyPr>
            <a:normAutofit/>
          </a:bodyPr>
          <a:lstStyle/>
          <a:p>
            <a:pPr algn="just" rtl="0"/>
            <a:r>
              <a:rPr lang="en-US" dirty="0">
                <a:latin typeface="Times New Roman" panose="02020603050405020304" pitchFamily="18" charset="0"/>
                <a:cs typeface="Times New Roman" panose="02020603050405020304" pitchFamily="18" charset="0"/>
              </a:rPr>
              <a:t>The </a:t>
            </a:r>
            <a:r>
              <a:rPr lang="en-US" dirty="0" err="1">
                <a:latin typeface="Times New Roman" panose="02020603050405020304" pitchFamily="18" charset="0"/>
                <a:cs typeface="Times New Roman" panose="02020603050405020304" pitchFamily="18" charset="0"/>
              </a:rPr>
              <a:t>subscapularis</a:t>
            </a:r>
            <a:r>
              <a:rPr lang="en-US" dirty="0">
                <a:latin typeface="Times New Roman" panose="02020603050405020304" pitchFamily="18" charset="0"/>
                <a:cs typeface="Times New Roman" panose="02020603050405020304" pitchFamily="18" charset="0"/>
              </a:rPr>
              <a:t> muscle </a:t>
            </a:r>
            <a:r>
              <a:rPr lang="en-US" dirty="0" smtClean="0">
                <a:latin typeface="Times New Roman" panose="02020603050405020304" pitchFamily="18" charset="0"/>
                <a:cs typeface="Times New Roman" panose="02020603050405020304" pitchFamily="18" charset="0"/>
              </a:rPr>
              <a:t>medially rotates </a:t>
            </a:r>
            <a:r>
              <a:rPr lang="en-US" dirty="0">
                <a:latin typeface="Times New Roman" panose="02020603050405020304" pitchFamily="18" charset="0"/>
                <a:cs typeface="Times New Roman" panose="02020603050405020304" pitchFamily="18" charset="0"/>
              </a:rPr>
              <a:t>the </a:t>
            </a:r>
            <a:r>
              <a:rPr lang="en-US" dirty="0" err="1">
                <a:latin typeface="Times New Roman" panose="02020603050405020304" pitchFamily="18" charset="0"/>
                <a:cs typeface="Times New Roman" panose="02020603050405020304" pitchFamily="18" charset="0"/>
              </a:rPr>
              <a:t>humerus</a:t>
            </a:r>
            <a:r>
              <a:rPr lang="en-US" dirty="0">
                <a:latin typeface="Times New Roman" panose="02020603050405020304" pitchFamily="18" charset="0"/>
                <a:cs typeface="Times New Roman" panose="02020603050405020304" pitchFamily="18" charset="0"/>
              </a:rPr>
              <a:t> and depresses the head of </a:t>
            </a:r>
            <a:r>
              <a:rPr lang="en-US" dirty="0" smtClean="0">
                <a:latin typeface="Times New Roman" panose="02020603050405020304" pitchFamily="18" charset="0"/>
                <a:cs typeface="Times New Roman" panose="02020603050405020304" pitchFamily="18" charset="0"/>
              </a:rPr>
              <a:t>the </a:t>
            </a:r>
            <a:r>
              <a:rPr lang="en-US" dirty="0" err="1" smtClean="0">
                <a:latin typeface="Times New Roman" panose="02020603050405020304" pitchFamily="18" charset="0"/>
                <a:cs typeface="Times New Roman" panose="02020603050405020304" pitchFamily="18" charset="0"/>
              </a:rPr>
              <a:t>humerus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rtl="0"/>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muscle has a particularly important </a:t>
            </a:r>
            <a:r>
              <a:rPr lang="en-US" dirty="0" smtClean="0">
                <a:latin typeface="Times New Roman" panose="02020603050405020304" pitchFamily="18" charset="0"/>
                <a:cs typeface="Times New Roman" panose="02020603050405020304" pitchFamily="18" charset="0"/>
              </a:rPr>
              <a:t>role because </a:t>
            </a:r>
            <a:r>
              <a:rPr lang="en-US" dirty="0">
                <a:latin typeface="Times New Roman" panose="02020603050405020304" pitchFamily="18" charset="0"/>
                <a:cs typeface="Times New Roman" panose="02020603050405020304" pitchFamily="18" charset="0"/>
              </a:rPr>
              <a:t>of its angle of pull, acting not only to </a:t>
            </a:r>
            <a:r>
              <a:rPr lang="en-US" dirty="0" smtClean="0">
                <a:latin typeface="Times New Roman" panose="02020603050405020304" pitchFamily="18" charset="0"/>
                <a:cs typeface="Times New Roman" panose="02020603050405020304" pitchFamily="18" charset="0"/>
              </a:rPr>
              <a:t>depress the </a:t>
            </a:r>
            <a:r>
              <a:rPr lang="en-US" dirty="0">
                <a:latin typeface="Times New Roman" panose="02020603050405020304" pitchFamily="18" charset="0"/>
                <a:cs typeface="Times New Roman" panose="02020603050405020304" pitchFamily="18" charset="0"/>
              </a:rPr>
              <a:t>head of the </a:t>
            </a:r>
            <a:r>
              <a:rPr lang="en-US" dirty="0" err="1">
                <a:latin typeface="Times New Roman" panose="02020603050405020304" pitchFamily="18" charset="0"/>
                <a:cs typeface="Times New Roman" panose="02020603050405020304" pitchFamily="18" charset="0"/>
              </a:rPr>
              <a:t>humerus</a:t>
            </a:r>
            <a:r>
              <a:rPr lang="en-US" dirty="0">
                <a:latin typeface="Times New Roman" panose="02020603050405020304" pitchFamily="18" charset="0"/>
                <a:cs typeface="Times New Roman" panose="02020603050405020304" pitchFamily="18" charset="0"/>
              </a:rPr>
              <a:t> but also to pull it </a:t>
            </a:r>
            <a:r>
              <a:rPr lang="en-US" dirty="0" smtClean="0">
                <a:latin typeface="Times New Roman" panose="02020603050405020304" pitchFamily="18" charset="0"/>
                <a:cs typeface="Times New Roman" panose="02020603050405020304" pitchFamily="18" charset="0"/>
              </a:rPr>
              <a:t>posteriorly, thus </a:t>
            </a:r>
            <a:r>
              <a:rPr lang="en-US" dirty="0">
                <a:latin typeface="Times New Roman" panose="02020603050405020304" pitchFamily="18" charset="0"/>
                <a:cs typeface="Times New Roman" panose="02020603050405020304" pitchFamily="18" charset="0"/>
              </a:rPr>
              <a:t>offsetting the muscles acting </a:t>
            </a:r>
            <a:r>
              <a:rPr lang="en-US" dirty="0" smtClean="0">
                <a:latin typeface="Times New Roman" panose="02020603050405020304" pitchFamily="18" charset="0"/>
                <a:cs typeface="Times New Roman" panose="02020603050405020304" pitchFamily="18" charset="0"/>
              </a:rPr>
              <a:t>to cause an </a:t>
            </a:r>
            <a:r>
              <a:rPr lang="en-US" dirty="0" err="1" smtClean="0">
                <a:latin typeface="Times New Roman" panose="02020603050405020304" pitchFamily="18" charset="0"/>
                <a:cs typeface="Times New Roman" panose="02020603050405020304" pitchFamily="18" charset="0"/>
              </a:rPr>
              <a:t>anteriorsuperior</a:t>
            </a:r>
            <a:r>
              <a:rPr lang="en-US" dirty="0" smtClean="0">
                <a:latin typeface="Times New Roman" panose="02020603050405020304" pitchFamily="18" charset="0"/>
                <a:cs typeface="Times New Roman" panose="02020603050405020304" pitchFamily="18" charset="0"/>
              </a:rPr>
              <a:t> glide </a:t>
            </a:r>
            <a:r>
              <a:rPr lang="en-US" dirty="0">
                <a:latin typeface="Times New Roman" panose="02020603050405020304" pitchFamily="18" charset="0"/>
                <a:cs typeface="Times New Roman" panose="02020603050405020304" pitchFamily="18" charset="0"/>
              </a:rPr>
              <a:t>of the </a:t>
            </a:r>
            <a:r>
              <a:rPr lang="en-US" dirty="0" err="1">
                <a:latin typeface="Times New Roman" panose="02020603050405020304" pitchFamily="18" charset="0"/>
                <a:cs typeface="Times New Roman" panose="02020603050405020304" pitchFamily="18" charset="0"/>
              </a:rPr>
              <a:t>humerus</a:t>
            </a:r>
            <a:r>
              <a:rPr lang="en-US" dirty="0">
                <a:latin typeface="Times New Roman" panose="02020603050405020304" pitchFamily="18" charset="0"/>
                <a:cs typeface="Times New Roman" panose="02020603050405020304" pitchFamily="18" charset="0"/>
              </a:rPr>
              <a:t>. </a:t>
            </a:r>
          </a:p>
          <a:p>
            <a:pPr algn="just" rtl="0"/>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the </a:t>
            </a:r>
            <a:r>
              <a:rPr lang="en-US" dirty="0" err="1">
                <a:latin typeface="Times New Roman" panose="02020603050405020304" pitchFamily="18" charset="0"/>
                <a:cs typeface="Times New Roman" panose="02020603050405020304" pitchFamily="18" charset="0"/>
              </a:rPr>
              <a:t>subscapularis</a:t>
            </a:r>
            <a:r>
              <a:rPr lang="en-US" dirty="0">
                <a:latin typeface="Times New Roman" panose="02020603050405020304" pitchFamily="18" charset="0"/>
                <a:cs typeface="Times New Roman" panose="02020603050405020304" pitchFamily="18" charset="0"/>
              </a:rPr>
              <a:t> becomes </a:t>
            </a:r>
            <a:r>
              <a:rPr lang="en-US" dirty="0" smtClean="0">
                <a:latin typeface="Times New Roman" panose="02020603050405020304" pitchFamily="18" charset="0"/>
                <a:cs typeface="Times New Roman" panose="02020603050405020304" pitchFamily="18" charset="0"/>
              </a:rPr>
              <a:t>long or </a:t>
            </a:r>
            <a:r>
              <a:rPr lang="en-US" dirty="0">
                <a:latin typeface="Times New Roman" panose="02020603050405020304" pitchFamily="18" charset="0"/>
                <a:cs typeface="Times New Roman" panose="02020603050405020304" pitchFamily="18" charset="0"/>
              </a:rPr>
              <a:t>weak, the result can </a:t>
            </a:r>
            <a:r>
              <a:rPr lang="en-US" dirty="0" smtClean="0">
                <a:latin typeface="Times New Roman" panose="02020603050405020304" pitchFamily="18" charset="0"/>
                <a:cs typeface="Times New Roman" panose="02020603050405020304" pitchFamily="18" charset="0"/>
              </a:rPr>
              <a:t>be excessive </a:t>
            </a:r>
            <a:r>
              <a:rPr lang="en-US" dirty="0">
                <a:latin typeface="Times New Roman" panose="02020603050405020304" pitchFamily="18" charset="0"/>
                <a:cs typeface="Times New Roman" panose="02020603050405020304" pitchFamily="18" charset="0"/>
              </a:rPr>
              <a:t>anterior glide </a:t>
            </a:r>
            <a:r>
              <a:rPr lang="en-US" dirty="0" smtClean="0">
                <a:latin typeface="Times New Roman" panose="02020603050405020304" pitchFamily="18" charset="0"/>
                <a:cs typeface="Times New Roman" panose="02020603050405020304" pitchFamily="18" charset="0"/>
              </a:rPr>
              <a:t>of the </a:t>
            </a:r>
            <a:r>
              <a:rPr lang="en-US" dirty="0">
                <a:latin typeface="Times New Roman" panose="02020603050405020304" pitchFamily="18" charset="0"/>
                <a:cs typeface="Times New Roman" panose="02020603050405020304" pitchFamily="18" charset="0"/>
              </a:rPr>
              <a:t>humeral head, which has been cited as a </a:t>
            </a:r>
            <a:r>
              <a:rPr lang="en-US" dirty="0" smtClean="0">
                <a:latin typeface="Times New Roman" panose="02020603050405020304" pitchFamily="18" charset="0"/>
                <a:cs typeface="Times New Roman" panose="02020603050405020304" pitchFamily="18" charset="0"/>
              </a:rPr>
              <a:t>precursor to </a:t>
            </a:r>
            <a:r>
              <a:rPr lang="en-US" dirty="0">
                <a:latin typeface="Times New Roman" panose="02020603050405020304" pitchFamily="18" charset="0"/>
                <a:cs typeface="Times New Roman" panose="02020603050405020304" pitchFamily="18" charset="0"/>
              </a:rPr>
              <a:t>impingement </a:t>
            </a:r>
            <a:r>
              <a:rPr lang="en-US" dirty="0" smtClean="0">
                <a:latin typeface="Times New Roman" panose="02020603050405020304" pitchFamily="18" charset="0"/>
                <a:cs typeface="Times New Roman" panose="02020603050405020304" pitchFamily="18" charset="0"/>
              </a:rPr>
              <a:t>syndrome.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2048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err="1">
                <a:solidFill>
                  <a:schemeClr val="tx1"/>
                </a:solidFill>
              </a:rPr>
              <a:t>Scapulohumeral</a:t>
            </a:r>
            <a:r>
              <a:rPr lang="en-US" dirty="0">
                <a:solidFill>
                  <a:schemeClr val="tx1"/>
                </a:solidFill>
              </a:rPr>
              <a:t> </a:t>
            </a:r>
            <a:r>
              <a:rPr lang="en-US" dirty="0" smtClean="0">
                <a:solidFill>
                  <a:schemeClr val="tx1"/>
                </a:solidFill>
              </a:rPr>
              <a:t>Muscles</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dirty="0" smtClean="0">
                <a:solidFill>
                  <a:prstClr val="black"/>
                </a:solidFill>
              </a:rPr>
              <a:t>4</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21</a:t>
            </a:fld>
            <a:endParaRPr lang="en-US">
              <a:solidFill>
                <a:srgbClr val="8CADAE">
                  <a:shade val="75000"/>
                </a:srgbClr>
              </a:solidFill>
            </a:endParaRPr>
          </a:p>
        </p:txBody>
      </p:sp>
      <p:sp>
        <p:nvSpPr>
          <p:cNvPr id="5" name="Content Placeholder 4"/>
          <p:cNvSpPr>
            <a:spLocks noGrp="1"/>
          </p:cNvSpPr>
          <p:nvPr>
            <p:ph sz="quarter" idx="13"/>
          </p:nvPr>
        </p:nvSpPr>
        <p:spPr/>
        <p:txBody>
          <a:bodyPr>
            <a:normAutofit/>
          </a:bodyPr>
          <a:lstStyle/>
          <a:p>
            <a:pPr algn="just" rtl="0"/>
            <a:r>
              <a:rPr lang="en-US" dirty="0"/>
              <a:t>The counterbalancing effects of the </a:t>
            </a:r>
            <a:r>
              <a:rPr lang="en-US" dirty="0" err="1" smtClean="0"/>
              <a:t>scapulohumeral</a:t>
            </a:r>
            <a:r>
              <a:rPr lang="en-US" dirty="0" smtClean="0"/>
              <a:t> muscles </a:t>
            </a:r>
            <a:r>
              <a:rPr lang="en-US" dirty="0"/>
              <a:t>are critical to optimal control of the </a:t>
            </a:r>
            <a:r>
              <a:rPr lang="en-US" dirty="0" err="1" smtClean="0"/>
              <a:t>humerus</a:t>
            </a:r>
            <a:r>
              <a:rPr lang="en-US" dirty="0" smtClean="0"/>
              <a:t> in </a:t>
            </a:r>
            <a:r>
              <a:rPr lang="en-US" dirty="0"/>
              <a:t>its relationship to the </a:t>
            </a:r>
            <a:r>
              <a:rPr lang="en-US" dirty="0" err="1"/>
              <a:t>glenoid</a:t>
            </a:r>
            <a:r>
              <a:rPr lang="en-US" dirty="0"/>
              <a:t>. The most </a:t>
            </a:r>
            <a:r>
              <a:rPr lang="en-US" dirty="0" smtClean="0"/>
              <a:t>common impairments </a:t>
            </a:r>
            <a:r>
              <a:rPr lang="en-US" dirty="0"/>
              <a:t>are as follows</a:t>
            </a:r>
            <a:r>
              <a:rPr lang="en-US" dirty="0" smtClean="0"/>
              <a:t>:</a:t>
            </a:r>
          </a:p>
          <a:p>
            <a:pPr marL="514350" indent="-514350" algn="just" rtl="0">
              <a:buFont typeface="+mj-lt"/>
              <a:buAutoNum type="arabicPeriod"/>
            </a:pPr>
            <a:r>
              <a:rPr lang="en-US" dirty="0" smtClean="0"/>
              <a:t>Insufficient </a:t>
            </a:r>
            <a:r>
              <a:rPr lang="en-US" dirty="0"/>
              <a:t>activity of the lateral rotators </a:t>
            </a:r>
            <a:r>
              <a:rPr lang="en-US" dirty="0" smtClean="0"/>
              <a:t>and therefore inadequate </a:t>
            </a:r>
            <a:r>
              <a:rPr lang="en-US" dirty="0"/>
              <a:t>lateral rotation of </a:t>
            </a:r>
            <a:r>
              <a:rPr lang="en-US" dirty="0" smtClean="0"/>
              <a:t>the </a:t>
            </a:r>
            <a:r>
              <a:rPr lang="en-US" dirty="0" err="1" smtClean="0"/>
              <a:t>humerus</a:t>
            </a:r>
            <a:r>
              <a:rPr lang="en-US" dirty="0" smtClean="0"/>
              <a:t> </a:t>
            </a:r>
            <a:r>
              <a:rPr lang="en-US" dirty="0"/>
              <a:t>to prevent the greater tuberosity </a:t>
            </a:r>
            <a:r>
              <a:rPr lang="en-US" dirty="0" smtClean="0"/>
              <a:t>from contacting </a:t>
            </a:r>
            <a:r>
              <a:rPr lang="en-US" dirty="0"/>
              <a:t>the acromion.</a:t>
            </a:r>
          </a:p>
          <a:p>
            <a:pPr marL="514350" indent="-514350" algn="just" rtl="0">
              <a:buFont typeface="+mj-lt"/>
              <a:buAutoNum type="arabicPeriod"/>
            </a:pPr>
            <a:r>
              <a:rPr lang="en-US" dirty="0" smtClean="0"/>
              <a:t>Insufficient </a:t>
            </a:r>
            <a:r>
              <a:rPr lang="en-US" dirty="0"/>
              <a:t>activity of the </a:t>
            </a:r>
            <a:r>
              <a:rPr lang="en-US" dirty="0" err="1"/>
              <a:t>subscapularis</a:t>
            </a:r>
            <a:r>
              <a:rPr lang="en-US" dirty="0"/>
              <a:t> </a:t>
            </a:r>
            <a:r>
              <a:rPr lang="en-US" dirty="0" smtClean="0"/>
              <a:t>muscle, which </a:t>
            </a:r>
            <a:r>
              <a:rPr lang="en-US" dirty="0"/>
              <a:t>in turn allows the humeral head to </a:t>
            </a:r>
            <a:r>
              <a:rPr lang="en-US" dirty="0" smtClean="0"/>
              <a:t>glide anteriorly and superiorly.</a:t>
            </a:r>
          </a:p>
          <a:p>
            <a:pPr marL="514350" indent="-514350" algn="just" rtl="0">
              <a:buFont typeface="+mj-lt"/>
              <a:buAutoNum type="arabicPeriod"/>
            </a:pPr>
            <a:r>
              <a:rPr lang="en-US" dirty="0" smtClean="0"/>
              <a:t>Dominance </a:t>
            </a:r>
            <a:r>
              <a:rPr lang="en-US" dirty="0"/>
              <a:t>of the deltoid muscle, causing </a:t>
            </a:r>
            <a:r>
              <a:rPr lang="en-US" dirty="0" smtClean="0"/>
              <a:t>the humeral </a:t>
            </a:r>
            <a:r>
              <a:rPr lang="en-US" dirty="0"/>
              <a:t>head to glide superiorly.</a:t>
            </a:r>
          </a:p>
        </p:txBody>
      </p:sp>
    </p:spTree>
    <p:extLst>
      <p:ext uri="{BB962C8B-B14F-4D97-AF65-F5344CB8AC3E}">
        <p14:creationId xmlns:p14="http://schemas.microsoft.com/office/powerpoint/2010/main" val="4253821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a:solidFill>
                  <a:schemeClr val="tx1"/>
                </a:solidFill>
              </a:rPr>
              <a:t>Risk Factors of </a:t>
            </a:r>
            <a:r>
              <a:rPr lang="en-US" dirty="0" smtClean="0">
                <a:solidFill>
                  <a:schemeClr val="tx1"/>
                </a:solidFill>
              </a:rPr>
              <a:t> Shoulder </a:t>
            </a:r>
            <a:r>
              <a:rPr lang="en-US" dirty="0" err="1">
                <a:solidFill>
                  <a:schemeClr val="tx1"/>
                </a:solidFill>
              </a:rPr>
              <a:t>I</a:t>
            </a:r>
            <a:r>
              <a:rPr lang="en-US" dirty="0" err="1" smtClean="0">
                <a:solidFill>
                  <a:schemeClr val="tx1"/>
                </a:solidFill>
              </a:rPr>
              <a:t>mpingment</a:t>
            </a:r>
            <a:r>
              <a:rPr lang="en-US" dirty="0" smtClean="0">
                <a:solidFill>
                  <a:schemeClr val="tx1"/>
                </a:solidFill>
              </a:rPr>
              <a:t> </a:t>
            </a:r>
            <a:endParaRPr lang="en-US" dirty="0">
              <a:solidFill>
                <a:schemeClr val="tx1"/>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22</a:t>
            </a:fld>
            <a:endParaRPr lang="en-US">
              <a:solidFill>
                <a:srgbClr val="8CADAE">
                  <a:shade val="75000"/>
                </a:srgbClr>
              </a:solidFill>
            </a:endParaRPr>
          </a:p>
        </p:txBody>
      </p:sp>
      <p:graphicFrame>
        <p:nvGraphicFramePr>
          <p:cNvPr id="7" name="Diagram 6"/>
          <p:cNvGraphicFramePr/>
          <p:nvPr>
            <p:extLst>
              <p:ext uri="{D42A27DB-BD31-4B8C-83A1-F6EECF244321}">
                <p14:modId xmlns:p14="http://schemas.microsoft.com/office/powerpoint/2010/main" val="1608532276"/>
              </p:ext>
            </p:extLst>
          </p:nvPr>
        </p:nvGraphicFramePr>
        <p:xfrm>
          <a:off x="2667000" y="1752600"/>
          <a:ext cx="6934201"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66278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1"/>
                </a:solidFill>
                <a:latin typeface="Times New Roman" panose="02020603050405020304" pitchFamily="18" charset="0"/>
                <a:cs typeface="Times New Roman" panose="02020603050405020304" pitchFamily="18" charset="0"/>
              </a:rPr>
              <a:t>Muscle </a:t>
            </a:r>
            <a:r>
              <a:rPr lang="en-US" sz="3200" b="1" dirty="0" smtClean="0">
                <a:solidFill>
                  <a:schemeClr val="tx1"/>
                </a:solidFill>
                <a:latin typeface="Times New Roman" panose="02020603050405020304" pitchFamily="18" charset="0"/>
                <a:cs typeface="Times New Roman" panose="02020603050405020304" pitchFamily="18" charset="0"/>
              </a:rPr>
              <a:t>Activation</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a:xfrm>
            <a:off x="259111" y="6443289"/>
            <a:ext cx="11599578" cy="186112"/>
          </a:xfrm>
        </p:spPr>
        <p:txBody>
          <a:bodyPr/>
          <a:lstStyle/>
          <a:p>
            <a:r>
              <a:rPr lang="en-US" dirty="0" smtClean="0">
                <a:solidFill>
                  <a:prstClr val="black"/>
                </a:solidFill>
              </a:rPr>
              <a:t>5-3-7</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23</a:t>
            </a:fld>
            <a:endParaRPr lang="en-US">
              <a:solidFill>
                <a:srgbClr val="8CADAE">
                  <a:shade val="75000"/>
                </a:srgbClr>
              </a:solidFill>
            </a:endParaRPr>
          </a:p>
        </p:txBody>
      </p:sp>
      <p:sp>
        <p:nvSpPr>
          <p:cNvPr id="5" name="Content Placeholder 4"/>
          <p:cNvSpPr>
            <a:spLocks noGrp="1"/>
          </p:cNvSpPr>
          <p:nvPr>
            <p:ph sz="quarter" idx="13"/>
          </p:nvPr>
        </p:nvSpPr>
        <p:spPr/>
        <p:txBody>
          <a:bodyPr>
            <a:normAutofit fontScale="92500" lnSpcReduction="20000"/>
          </a:bodyPr>
          <a:lstStyle/>
          <a:p>
            <a:pPr algn="just" rtl="0">
              <a:lnSpc>
                <a:spcPct val="200000"/>
              </a:lnSpc>
            </a:pPr>
            <a:r>
              <a:rPr lang="en-US" sz="3200" b="1" dirty="0">
                <a:latin typeface="Times New Roman" panose="02020603050405020304" pitchFamily="18" charset="0"/>
                <a:cs typeface="Times New Roman" panose="02020603050405020304" pitchFamily="18" charset="0"/>
              </a:rPr>
              <a:t>D</a:t>
            </a:r>
            <a:r>
              <a:rPr lang="en-US" sz="3200" b="1" dirty="0" smtClean="0">
                <a:latin typeface="Times New Roman" panose="02020603050405020304" pitchFamily="18" charset="0"/>
                <a:cs typeface="Times New Roman" panose="02020603050405020304" pitchFamily="18" charset="0"/>
              </a:rPr>
              <a:t>ecreased activation: </a:t>
            </a:r>
            <a:r>
              <a:rPr lang="en-US" sz="3000" b="1"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Serratus</a:t>
            </a:r>
            <a:r>
              <a:rPr lang="en-US" sz="3200" dirty="0" smtClean="0">
                <a:latin typeface="Times New Roman" panose="02020603050405020304" pitchFamily="18" charset="0"/>
                <a:cs typeface="Times New Roman" panose="02020603050405020304" pitchFamily="18" charset="0"/>
              </a:rPr>
              <a:t> Anterior - Rotator </a:t>
            </a:r>
            <a:r>
              <a:rPr lang="en-US" sz="3200" dirty="0">
                <a:latin typeface="Times New Roman" panose="02020603050405020304" pitchFamily="18" charset="0"/>
                <a:cs typeface="Times New Roman" panose="02020603050405020304" pitchFamily="18" charset="0"/>
              </a:rPr>
              <a:t>C</a:t>
            </a:r>
            <a:r>
              <a:rPr lang="en-US" sz="3200" dirty="0" smtClean="0">
                <a:latin typeface="Times New Roman" panose="02020603050405020304" pitchFamily="18" charset="0"/>
                <a:cs typeface="Times New Roman" panose="02020603050405020304" pitchFamily="18" charset="0"/>
              </a:rPr>
              <a:t>uff Muscles </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Lower Trapezius  </a:t>
            </a:r>
          </a:p>
          <a:p>
            <a:pPr algn="just" rtl="0">
              <a:lnSpc>
                <a:spcPct val="200000"/>
              </a:lnSpc>
            </a:pPr>
            <a:r>
              <a:rPr lang="en-US" sz="3200" b="1" dirty="0" smtClean="0">
                <a:latin typeface="Times New Roman" panose="02020603050405020304" pitchFamily="18" charset="0"/>
                <a:cs typeface="Times New Roman" panose="02020603050405020304" pitchFamily="18" charset="0"/>
              </a:rPr>
              <a:t>Delayed activation: </a:t>
            </a:r>
            <a:r>
              <a:rPr lang="en-US" sz="3200" dirty="0">
                <a:latin typeface="Times New Roman" panose="02020603050405020304" pitchFamily="18" charset="0"/>
                <a:cs typeface="Times New Roman" panose="02020603050405020304" pitchFamily="18" charset="0"/>
              </a:rPr>
              <a:t>M</a:t>
            </a:r>
            <a:r>
              <a:rPr lang="en-US" sz="3200" dirty="0" smtClean="0">
                <a:latin typeface="Times New Roman" panose="02020603050405020304" pitchFamily="18" charset="0"/>
                <a:cs typeface="Times New Roman" panose="02020603050405020304" pitchFamily="18" charset="0"/>
              </a:rPr>
              <a:t>iddle - Lower </a:t>
            </a:r>
            <a:r>
              <a:rPr lang="en-US" sz="3200" dirty="0">
                <a:latin typeface="Times New Roman" panose="02020603050405020304" pitchFamily="18" charset="0"/>
                <a:cs typeface="Times New Roman" panose="02020603050405020304" pitchFamily="18" charset="0"/>
              </a:rPr>
              <a:t>T</a:t>
            </a:r>
            <a:r>
              <a:rPr lang="en-US" sz="3200" dirty="0" smtClean="0">
                <a:latin typeface="Times New Roman" panose="02020603050405020304" pitchFamily="18" charset="0"/>
                <a:cs typeface="Times New Roman" panose="02020603050405020304" pitchFamily="18" charset="0"/>
              </a:rPr>
              <a:t>rapezius</a:t>
            </a:r>
          </a:p>
          <a:p>
            <a:pPr algn="just" rtl="0">
              <a:lnSpc>
                <a:spcPct val="200000"/>
              </a:lnSpc>
            </a:pPr>
            <a:r>
              <a:rPr lang="en-US" sz="3200" b="1" dirty="0">
                <a:latin typeface="Times New Roman" panose="02020603050405020304" pitchFamily="18" charset="0"/>
                <a:cs typeface="Times New Roman" panose="02020603050405020304" pitchFamily="18" charset="0"/>
              </a:rPr>
              <a:t>I</a:t>
            </a:r>
            <a:r>
              <a:rPr lang="en-US" sz="3200" b="1" dirty="0" smtClean="0">
                <a:latin typeface="Times New Roman" panose="02020603050405020304" pitchFamily="18" charset="0"/>
                <a:cs typeface="Times New Roman" panose="02020603050405020304" pitchFamily="18" charset="0"/>
              </a:rPr>
              <a:t>ncreased activation:</a:t>
            </a:r>
            <a:r>
              <a:rPr lang="en-US" sz="3600" b="1"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U</a:t>
            </a:r>
            <a:r>
              <a:rPr lang="en-US" sz="3200" dirty="0" smtClean="0">
                <a:latin typeface="Times New Roman" panose="02020603050405020304" pitchFamily="18" charset="0"/>
                <a:cs typeface="Times New Roman" panose="02020603050405020304" pitchFamily="18" charset="0"/>
              </a:rPr>
              <a:t>pper </a:t>
            </a:r>
            <a:r>
              <a:rPr lang="en-US" sz="3200" dirty="0">
                <a:latin typeface="Times New Roman" panose="02020603050405020304" pitchFamily="18" charset="0"/>
                <a:cs typeface="Times New Roman" panose="02020603050405020304" pitchFamily="18" charset="0"/>
              </a:rPr>
              <a:t>T</a:t>
            </a:r>
            <a:r>
              <a:rPr lang="en-US" sz="3200" dirty="0" smtClean="0">
                <a:latin typeface="Times New Roman" panose="02020603050405020304" pitchFamily="18" charset="0"/>
                <a:cs typeface="Times New Roman" panose="02020603050405020304" pitchFamily="18" charset="0"/>
              </a:rPr>
              <a:t>rapezius - </a:t>
            </a:r>
            <a:r>
              <a:rPr lang="en-US" sz="3200" dirty="0">
                <a:latin typeface="Times New Roman" panose="02020603050405020304" pitchFamily="18" charset="0"/>
                <a:cs typeface="Times New Roman" panose="02020603050405020304" pitchFamily="18" charset="0"/>
              </a:rPr>
              <a:t>M</a:t>
            </a:r>
            <a:r>
              <a:rPr lang="en-US" sz="3200" dirty="0" smtClean="0">
                <a:latin typeface="Times New Roman" panose="02020603050405020304" pitchFamily="18" charset="0"/>
                <a:cs typeface="Times New Roman" panose="02020603050405020304" pitchFamily="18" charset="0"/>
              </a:rPr>
              <a:t>iddle </a:t>
            </a:r>
            <a:r>
              <a:rPr lang="en-US" sz="3200" dirty="0">
                <a:latin typeface="Times New Roman" panose="02020603050405020304" pitchFamily="18" charset="0"/>
                <a:cs typeface="Times New Roman" panose="02020603050405020304" pitchFamily="18" charset="0"/>
              </a:rPr>
              <a:t>D</a:t>
            </a:r>
            <a:r>
              <a:rPr lang="en-US" sz="3200" dirty="0" smtClean="0">
                <a:latin typeface="Times New Roman" panose="02020603050405020304" pitchFamily="18" charset="0"/>
                <a:cs typeface="Times New Roman" panose="02020603050405020304" pitchFamily="18" charset="0"/>
              </a:rPr>
              <a:t>eltoid – </a:t>
            </a:r>
            <a:r>
              <a:rPr lang="en-US" sz="3200" dirty="0" err="1" smtClean="0">
                <a:latin typeface="Times New Roman" panose="02020603050405020304" pitchFamily="18" charset="0"/>
                <a:cs typeface="Times New Roman" panose="02020603050405020304" pitchFamily="18" charset="0"/>
              </a:rPr>
              <a:t>Pectoralis</a:t>
            </a:r>
            <a:r>
              <a:rPr lang="en-US" sz="3200" dirty="0" smtClean="0">
                <a:latin typeface="Times New Roman" panose="02020603050405020304" pitchFamily="18" charset="0"/>
                <a:cs typeface="Times New Roman" panose="02020603050405020304" pitchFamily="18" charset="0"/>
              </a:rPr>
              <a:t> Major – </a:t>
            </a:r>
            <a:r>
              <a:rPr lang="en-US" sz="3200" dirty="0" err="1" smtClean="0">
                <a:latin typeface="Times New Roman" panose="02020603050405020304" pitchFamily="18" charset="0"/>
                <a:cs typeface="Times New Roman" panose="02020603050405020304" pitchFamily="18" charset="0"/>
              </a:rPr>
              <a:t>Pectoralis</a:t>
            </a:r>
            <a:r>
              <a:rPr lang="en-US" sz="3200" dirty="0" smtClean="0">
                <a:latin typeface="Times New Roman" panose="02020603050405020304" pitchFamily="18" charset="0"/>
                <a:cs typeface="Times New Roman" panose="02020603050405020304" pitchFamily="18" charset="0"/>
              </a:rPr>
              <a:t> Minor </a:t>
            </a:r>
          </a:p>
        </p:txBody>
      </p:sp>
    </p:spTree>
    <p:extLst>
      <p:ext uri="{BB962C8B-B14F-4D97-AF65-F5344CB8AC3E}">
        <p14:creationId xmlns:p14="http://schemas.microsoft.com/office/powerpoint/2010/main" val="3133407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Alignment</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dirty="0" smtClean="0">
                <a:solidFill>
                  <a:prstClr val="black"/>
                </a:solidFill>
              </a:rPr>
              <a:t>2-7</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24</a:t>
            </a:fld>
            <a:endParaRPr lang="en-US">
              <a:solidFill>
                <a:srgbClr val="8CADAE">
                  <a:shade val="75000"/>
                </a:srgbClr>
              </a:solidFill>
            </a:endParaRPr>
          </a:p>
        </p:txBody>
      </p:sp>
      <p:sp>
        <p:nvSpPr>
          <p:cNvPr id="5" name="Content Placeholder 4"/>
          <p:cNvSpPr>
            <a:spLocks noGrp="1"/>
          </p:cNvSpPr>
          <p:nvPr>
            <p:ph sz="quarter" idx="13"/>
          </p:nvPr>
        </p:nvSpPr>
        <p:spPr>
          <a:xfrm>
            <a:off x="402338" y="1676400"/>
            <a:ext cx="4169662" cy="4572000"/>
          </a:xfrm>
        </p:spPr>
        <p:txBody>
          <a:bodyPr>
            <a:normAutofit/>
          </a:bodyPr>
          <a:lstStyle/>
          <a:p>
            <a:pPr algn="just" rtl="0">
              <a:lnSpc>
                <a:spcPct val="150000"/>
              </a:lnSpc>
            </a:pPr>
            <a:r>
              <a:rPr lang="en-US" b="1" dirty="0" smtClean="0">
                <a:latin typeface="Times New Roman" panose="02020603050405020304" pitchFamily="18" charset="0"/>
                <a:cs typeface="Times New Roman" panose="02020603050405020304" pitchFamily="18" charset="0"/>
              </a:rPr>
              <a:t>Swimmer's posture: </a:t>
            </a:r>
            <a:r>
              <a:rPr lang="en-US" dirty="0" smtClean="0">
                <a:latin typeface="Times New Roman" panose="02020603050405020304" pitchFamily="18" charset="0"/>
                <a:cs typeface="Times New Roman" panose="02020603050405020304" pitchFamily="18" charset="0"/>
              </a:rPr>
              <a:t>Sagittal </a:t>
            </a:r>
            <a:r>
              <a:rPr lang="en-US" dirty="0">
                <a:latin typeface="Times New Roman" panose="02020603050405020304" pitchFamily="18" charset="0"/>
                <a:cs typeface="Times New Roman" panose="02020603050405020304" pitchFamily="18" charset="0"/>
              </a:rPr>
              <a:t>posture </a:t>
            </a:r>
            <a:r>
              <a:rPr lang="en-US" dirty="0" smtClean="0">
                <a:latin typeface="Times New Roman" panose="02020603050405020304" pitchFamily="18" charset="0"/>
                <a:cs typeface="Times New Roman" panose="02020603050405020304" pitchFamily="18" charset="0"/>
              </a:rPr>
              <a:t>analysis shows </a:t>
            </a:r>
            <a:r>
              <a:rPr lang="en-US" dirty="0">
                <a:latin typeface="Times New Roman" panose="02020603050405020304" pitchFamily="18" charset="0"/>
                <a:cs typeface="Times New Roman" panose="02020603050405020304" pitchFamily="18" charset="0"/>
              </a:rPr>
              <a:t>that this </a:t>
            </a:r>
            <a:r>
              <a:rPr lang="en-US" dirty="0" smtClean="0">
                <a:latin typeface="Times New Roman" panose="02020603050405020304" pitchFamily="18" charset="0"/>
                <a:cs typeface="Times New Roman" panose="02020603050405020304" pitchFamily="18" charset="0"/>
              </a:rPr>
              <a:t>swimmer has </a:t>
            </a:r>
            <a:r>
              <a:rPr lang="en-US" dirty="0">
                <a:latin typeface="Times New Roman" panose="02020603050405020304" pitchFamily="18" charset="0"/>
                <a:cs typeface="Times New Roman" panose="02020603050405020304" pitchFamily="18" charset="0"/>
              </a:rPr>
              <a:t>forward </a:t>
            </a:r>
            <a:r>
              <a:rPr lang="en-US" dirty="0" smtClean="0">
                <a:latin typeface="Times New Roman" panose="02020603050405020304" pitchFamily="18" charset="0"/>
                <a:cs typeface="Times New Roman" panose="02020603050405020304" pitchFamily="18" charset="0"/>
              </a:rPr>
              <a:t>shoulders and </a:t>
            </a:r>
            <a:r>
              <a:rPr lang="en-US" dirty="0">
                <a:latin typeface="Times New Roman" panose="02020603050405020304" pitchFamily="18" charset="0"/>
                <a:cs typeface="Times New Roman" panose="02020603050405020304" pitchFamily="18" charset="0"/>
              </a:rPr>
              <a:t>prominent </a:t>
            </a:r>
            <a:r>
              <a:rPr lang="en-US" dirty="0" err="1">
                <a:latin typeface="Times New Roman" panose="02020603050405020304" pitchFamily="18" charset="0"/>
                <a:cs typeface="Times New Roman" panose="02020603050405020304" pitchFamily="18" charset="0"/>
              </a:rPr>
              <a:t>lordosis</a:t>
            </a:r>
            <a:r>
              <a:rPr lang="en-US" dirty="0">
                <a:latin typeface="Times New Roman" panose="02020603050405020304" pitchFamily="18" charset="0"/>
                <a:cs typeface="Times New Roman" panose="02020603050405020304" pitchFamily="18" charset="0"/>
              </a:rPr>
              <a:t>.</a:t>
            </a:r>
          </a:p>
        </p:txBody>
      </p:sp>
      <p:pic>
        <p:nvPicPr>
          <p:cNvPr id="1026" name="Picture 2" descr="C:\Users\Arsalan\Desktop\pic\sada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481512"/>
            <a:ext cx="5761737" cy="476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5003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Times New Roman" panose="02020603050405020304" pitchFamily="18" charset="0"/>
                <a:cs typeface="Times New Roman" panose="02020603050405020304" pitchFamily="18" charset="0"/>
              </a:rPr>
              <a:t>Shoulder Medial Rotation Syndrome</a:t>
            </a:r>
          </a:p>
        </p:txBody>
      </p:sp>
      <p:sp>
        <p:nvSpPr>
          <p:cNvPr id="3" name="Footer Placeholder 2"/>
          <p:cNvSpPr>
            <a:spLocks noGrp="1"/>
          </p:cNvSpPr>
          <p:nvPr>
            <p:ph type="ftr" sz="quarter" idx="11"/>
          </p:nvPr>
        </p:nvSpPr>
        <p:spPr/>
        <p:txBody>
          <a:bodyPr/>
          <a:lstStyle/>
          <a:p>
            <a:r>
              <a:rPr lang="en-US" dirty="0" smtClean="0">
                <a:solidFill>
                  <a:prstClr val="black"/>
                </a:solidFill>
              </a:rPr>
              <a:t>4</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25</a:t>
            </a:fld>
            <a:endParaRPr lang="en-US">
              <a:solidFill>
                <a:srgbClr val="8CADAE">
                  <a:shade val="75000"/>
                </a:srgbClr>
              </a:solidFill>
            </a:endParaRPr>
          </a:p>
        </p:txBody>
      </p:sp>
      <p:sp>
        <p:nvSpPr>
          <p:cNvPr id="5" name="Content Placeholder 4"/>
          <p:cNvSpPr>
            <a:spLocks noGrp="1"/>
          </p:cNvSpPr>
          <p:nvPr>
            <p:ph sz="quarter" idx="13"/>
          </p:nvPr>
        </p:nvSpPr>
        <p:spPr>
          <a:xfrm>
            <a:off x="257490" y="1219200"/>
            <a:ext cx="11705909" cy="5029200"/>
          </a:xfrm>
        </p:spPr>
        <p:txBody>
          <a:bodyPr>
            <a:normAutofit/>
          </a:bodyPr>
          <a:lstStyle/>
          <a:p>
            <a:pPr marL="0" indent="0" algn="just" rtl="0">
              <a:lnSpc>
                <a:spcPct val="150000"/>
              </a:lnSpc>
              <a:buNone/>
            </a:pPr>
            <a:r>
              <a:rPr lang="en-US" sz="3200" b="1" dirty="0">
                <a:latin typeface="Times New Roman" panose="02020603050405020304" pitchFamily="18" charset="0"/>
                <a:cs typeface="Times New Roman" panose="02020603050405020304" pitchFamily="18" charset="0"/>
              </a:rPr>
              <a:t>Muscle recruitment </a:t>
            </a:r>
            <a:r>
              <a:rPr lang="en-US" sz="3200" b="1" dirty="0" smtClean="0">
                <a:latin typeface="Times New Roman" panose="02020603050405020304" pitchFamily="18" charset="0"/>
                <a:cs typeface="Times New Roman" panose="02020603050405020304" pitchFamily="18" charset="0"/>
              </a:rPr>
              <a:t>patterns: </a:t>
            </a:r>
          </a:p>
          <a:p>
            <a:pPr algn="just" rtl="0">
              <a:lnSpc>
                <a:spcPct val="150000"/>
              </a:lnSpc>
            </a:pPr>
            <a:r>
              <a:rPr lang="en-US" dirty="0" smtClean="0">
                <a:latin typeface="Times New Roman" panose="02020603050405020304" pitchFamily="18" charset="0"/>
                <a:cs typeface="Times New Roman" panose="02020603050405020304" pitchFamily="18" charset="0"/>
              </a:rPr>
              <a:t>During </a:t>
            </a:r>
            <a:r>
              <a:rPr lang="en-US" dirty="0" err="1" smtClean="0">
                <a:latin typeface="Times New Roman" panose="02020603050405020304" pitchFamily="18" charset="0"/>
                <a:cs typeface="Times New Roman" panose="02020603050405020304" pitchFamily="18" charset="0"/>
              </a:rPr>
              <a:t>glenohumeral</a:t>
            </a:r>
            <a:r>
              <a:rPr lang="en-US" dirty="0" smtClean="0">
                <a:latin typeface="Times New Roman" panose="02020603050405020304" pitchFamily="18" charset="0"/>
                <a:cs typeface="Times New Roman" panose="02020603050405020304" pitchFamily="18" charset="0"/>
              </a:rPr>
              <a:t> joint </a:t>
            </a:r>
            <a:r>
              <a:rPr lang="en-US" dirty="0">
                <a:latin typeface="Times New Roman" panose="02020603050405020304" pitchFamily="18" charset="0"/>
                <a:cs typeface="Times New Roman" panose="02020603050405020304" pitchFamily="18" charset="0"/>
              </a:rPr>
              <a:t>flexion/abduction, the shoulder medial </a:t>
            </a:r>
            <a:r>
              <a:rPr lang="en-US" dirty="0" smtClean="0">
                <a:latin typeface="Times New Roman" panose="02020603050405020304" pitchFamily="18" charset="0"/>
                <a:cs typeface="Times New Roman" panose="02020603050405020304" pitchFamily="18" charset="0"/>
              </a:rPr>
              <a:t>rotators are </a:t>
            </a:r>
            <a:r>
              <a:rPr lang="en-US" dirty="0">
                <a:latin typeface="Times New Roman" panose="02020603050405020304" pitchFamily="18" charset="0"/>
                <a:cs typeface="Times New Roman" panose="02020603050405020304" pitchFamily="18" charset="0"/>
              </a:rPr>
              <a:t>recruited, particularly the </a:t>
            </a:r>
            <a:r>
              <a:rPr lang="en-US" dirty="0" err="1">
                <a:latin typeface="Times New Roman" panose="02020603050405020304" pitchFamily="18" charset="0"/>
                <a:cs typeface="Times New Roman" panose="02020603050405020304" pitchFamily="18" charset="0"/>
              </a:rPr>
              <a:t>pectoralis</a:t>
            </a:r>
            <a:r>
              <a:rPr lang="en-US" dirty="0">
                <a:latin typeface="Times New Roman" panose="02020603050405020304" pitchFamily="18" charset="0"/>
                <a:cs typeface="Times New Roman" panose="02020603050405020304" pitchFamily="18" charset="0"/>
              </a:rPr>
              <a:t> major and </a:t>
            </a:r>
            <a:r>
              <a:rPr lang="en-US" dirty="0" smtClean="0">
                <a:latin typeface="Times New Roman" panose="02020603050405020304" pitchFamily="18" charset="0"/>
                <a:cs typeface="Times New Roman" panose="02020603050405020304" pitchFamily="18" charset="0"/>
              </a:rPr>
              <a:t>the </a:t>
            </a:r>
            <a:r>
              <a:rPr lang="en-US" dirty="0" err="1" smtClean="0">
                <a:latin typeface="Times New Roman" panose="02020603050405020304" pitchFamily="18" charset="0"/>
                <a:cs typeface="Times New Roman" panose="02020603050405020304" pitchFamily="18" charset="0"/>
              </a:rPr>
              <a:t>teres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major muscles. </a:t>
            </a:r>
            <a:endParaRPr lang="en-US" dirty="0" smtClean="0">
              <a:latin typeface="Times New Roman" panose="02020603050405020304" pitchFamily="18" charset="0"/>
              <a:cs typeface="Times New Roman" panose="02020603050405020304" pitchFamily="18" charset="0"/>
            </a:endParaRPr>
          </a:p>
          <a:p>
            <a:pPr algn="just" rtl="0">
              <a:lnSpc>
                <a:spcPct val="150000"/>
              </a:lnSpc>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action of the </a:t>
            </a:r>
            <a:r>
              <a:rPr lang="en-US" dirty="0" err="1">
                <a:latin typeface="Times New Roman" panose="02020603050405020304" pitchFamily="18" charset="0"/>
                <a:cs typeface="Times New Roman" panose="02020603050405020304" pitchFamily="18" charset="0"/>
              </a:rPr>
              <a:t>latissimus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dorsi</a:t>
            </a:r>
            <a:r>
              <a:rPr lang="en-US" dirty="0">
                <a:latin typeface="Times New Roman" panose="02020603050405020304" pitchFamily="18" charset="0"/>
                <a:cs typeface="Times New Roman" panose="02020603050405020304" pitchFamily="18" charset="0"/>
              </a:rPr>
              <a:t> muscle is </a:t>
            </a:r>
            <a:r>
              <a:rPr lang="en-US" dirty="0" smtClean="0">
                <a:latin typeface="Times New Roman" panose="02020603050405020304" pitchFamily="18" charset="0"/>
                <a:cs typeface="Times New Roman" panose="02020603050405020304" pitchFamily="18" charset="0"/>
              </a:rPr>
              <a:t>dominant, causing excessive </a:t>
            </a:r>
            <a:r>
              <a:rPr lang="en-US" dirty="0" err="1" smtClean="0">
                <a:latin typeface="Times New Roman" panose="02020603050405020304" pitchFamily="18" charset="0"/>
                <a:cs typeface="Times New Roman" panose="02020603050405020304" pitchFamily="18" charset="0"/>
              </a:rPr>
              <a:t>glenohumeral</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medial </a:t>
            </a:r>
            <a:r>
              <a:rPr lang="en-US" dirty="0" smtClean="0">
                <a:latin typeface="Times New Roman" panose="02020603050405020304" pitchFamily="18" charset="0"/>
                <a:cs typeface="Times New Roman" panose="02020603050405020304" pitchFamily="18" charset="0"/>
              </a:rPr>
              <a:t>rotation.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7202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Times New Roman" panose="02020603050405020304" pitchFamily="18" charset="0"/>
                <a:cs typeface="Times New Roman" panose="02020603050405020304" pitchFamily="18" charset="0"/>
              </a:rPr>
              <a:t>Shoulder Medial Rotation Syndrome</a:t>
            </a:r>
            <a:endParaRPr lang="en-US" dirty="0"/>
          </a:p>
        </p:txBody>
      </p:sp>
      <p:sp>
        <p:nvSpPr>
          <p:cNvPr id="3" name="Footer Placeholder 2"/>
          <p:cNvSpPr>
            <a:spLocks noGrp="1"/>
          </p:cNvSpPr>
          <p:nvPr>
            <p:ph type="ftr" sz="quarter" idx="11"/>
          </p:nvPr>
        </p:nvSpPr>
        <p:spPr/>
        <p:txBody>
          <a:bodyPr/>
          <a:lstStyle/>
          <a:p>
            <a:r>
              <a:rPr lang="en-US" dirty="0" smtClean="0">
                <a:solidFill>
                  <a:prstClr val="black"/>
                </a:solidFill>
              </a:rPr>
              <a:t>4</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26</a:t>
            </a:fld>
            <a:endParaRPr lang="en-US">
              <a:solidFill>
                <a:srgbClr val="8CADAE">
                  <a:shade val="75000"/>
                </a:srgbClr>
              </a:solidFill>
            </a:endParaRPr>
          </a:p>
        </p:txBody>
      </p:sp>
      <p:sp>
        <p:nvSpPr>
          <p:cNvPr id="5" name="Content Placeholder 4"/>
          <p:cNvSpPr>
            <a:spLocks noGrp="1"/>
          </p:cNvSpPr>
          <p:nvPr>
            <p:ph sz="quarter" idx="13"/>
          </p:nvPr>
        </p:nvSpPr>
        <p:spPr>
          <a:xfrm>
            <a:off x="257491" y="1676400"/>
            <a:ext cx="11524046" cy="4679968"/>
          </a:xfrm>
        </p:spPr>
        <p:txBody>
          <a:bodyPr>
            <a:normAutofit/>
          </a:bodyPr>
          <a:lstStyle/>
          <a:p>
            <a:pPr marL="0" indent="0" algn="ctr" rtl="0">
              <a:buNone/>
            </a:pPr>
            <a:r>
              <a:rPr lang="en-US" sz="2800" b="1" dirty="0">
                <a:latin typeface="Times New Roman" panose="02020603050405020304" pitchFamily="18" charset="0"/>
                <a:cs typeface="Times New Roman" panose="02020603050405020304" pitchFamily="18" charset="0"/>
              </a:rPr>
              <a:t>MUSCLE LENGTH </a:t>
            </a:r>
            <a:r>
              <a:rPr lang="en-US" sz="2800" b="1" dirty="0" smtClean="0">
                <a:latin typeface="Times New Roman" panose="02020603050405020304" pitchFamily="18" charset="0"/>
                <a:cs typeface="Times New Roman" panose="02020603050405020304" pitchFamily="18" charset="0"/>
              </a:rPr>
              <a:t>IMPAIRMENTS</a:t>
            </a:r>
            <a:endParaRPr lang="en-US" sz="2800" b="1" dirty="0">
              <a:latin typeface="Times New Roman" panose="02020603050405020304" pitchFamily="18" charset="0"/>
              <a:cs typeface="Times New Roman" panose="02020603050405020304" pitchFamily="18" charset="0"/>
            </a:endParaRPr>
          </a:p>
          <a:p>
            <a:pPr algn="just" rtl="0"/>
            <a:r>
              <a:rPr lang="en-US" dirty="0" smtClean="0">
                <a:latin typeface="Times New Roman" panose="02020603050405020304" pitchFamily="18" charset="0"/>
                <a:cs typeface="Times New Roman" panose="02020603050405020304" pitchFamily="18" charset="0"/>
              </a:rPr>
              <a:t>Shortness </a:t>
            </a:r>
            <a:r>
              <a:rPr lang="en-US" dirty="0">
                <a:latin typeface="Times New Roman" panose="02020603050405020304" pitchFamily="18" charset="0"/>
                <a:cs typeface="Times New Roman" panose="02020603050405020304" pitchFamily="18" charset="0"/>
              </a:rPr>
              <a:t>of the </a:t>
            </a:r>
            <a:r>
              <a:rPr lang="en-US" dirty="0" err="1">
                <a:latin typeface="Times New Roman" panose="02020603050405020304" pitchFamily="18" charset="0"/>
                <a:cs typeface="Times New Roman" panose="02020603050405020304" pitchFamily="18" charset="0"/>
              </a:rPr>
              <a:t>glenohumeral</a:t>
            </a:r>
            <a:r>
              <a:rPr lang="en-US" dirty="0">
                <a:latin typeface="Times New Roman" panose="02020603050405020304" pitchFamily="18" charset="0"/>
                <a:cs typeface="Times New Roman" panose="02020603050405020304" pitchFamily="18" charset="0"/>
              </a:rPr>
              <a:t> joint medial </a:t>
            </a:r>
            <a:r>
              <a:rPr lang="en-US" dirty="0" smtClean="0">
                <a:latin typeface="Times New Roman" panose="02020603050405020304" pitchFamily="18" charset="0"/>
                <a:cs typeface="Times New Roman" panose="02020603050405020304" pitchFamily="18" charset="0"/>
              </a:rPr>
              <a:t>rotators can </a:t>
            </a:r>
            <a:r>
              <a:rPr lang="en-US" dirty="0">
                <a:latin typeface="Times New Roman" panose="02020603050405020304" pitchFamily="18" charset="0"/>
                <a:cs typeface="Times New Roman" panose="02020603050405020304" pitchFamily="18" charset="0"/>
              </a:rPr>
              <a:t>limit the range into lateral rotation.</a:t>
            </a:r>
          </a:p>
          <a:p>
            <a:pPr algn="just" rtl="0"/>
            <a:r>
              <a:rPr lang="en-US" dirty="0" smtClean="0">
                <a:latin typeface="Times New Roman" panose="02020603050405020304" pitchFamily="18" charset="0"/>
                <a:cs typeface="Times New Roman" panose="02020603050405020304" pitchFamily="18" charset="0"/>
              </a:rPr>
              <a:t>Shortness </a:t>
            </a:r>
            <a:r>
              <a:rPr lang="en-US" dirty="0">
                <a:latin typeface="Times New Roman" panose="02020603050405020304" pitchFamily="18" charset="0"/>
                <a:cs typeface="Times New Roman" panose="02020603050405020304" pitchFamily="18" charset="0"/>
              </a:rPr>
              <a:t>of the </a:t>
            </a:r>
            <a:r>
              <a:rPr lang="en-US" dirty="0" err="1">
                <a:latin typeface="Times New Roman" panose="02020603050405020304" pitchFamily="18" charset="0"/>
                <a:cs typeface="Times New Roman" panose="02020603050405020304" pitchFamily="18" charset="0"/>
              </a:rPr>
              <a:t>pectoralis</a:t>
            </a:r>
            <a:r>
              <a:rPr lang="en-US" dirty="0">
                <a:latin typeface="Times New Roman" panose="02020603050405020304" pitchFamily="18" charset="0"/>
                <a:cs typeface="Times New Roman" panose="02020603050405020304" pitchFamily="18" charset="0"/>
              </a:rPr>
              <a:t> major muscle </a:t>
            </a:r>
            <a:endParaRPr lang="en-US" dirty="0" smtClean="0">
              <a:latin typeface="Times New Roman" panose="02020603050405020304" pitchFamily="18" charset="0"/>
              <a:cs typeface="Times New Roman" panose="02020603050405020304" pitchFamily="18" charset="0"/>
            </a:endParaRPr>
          </a:p>
          <a:p>
            <a:pPr algn="just" rtl="0"/>
            <a:r>
              <a:rPr lang="en-US" dirty="0" smtClean="0">
                <a:latin typeface="Times New Roman" panose="02020603050405020304" pitchFamily="18" charset="0"/>
                <a:cs typeface="Times New Roman" panose="02020603050405020304" pitchFamily="18" charset="0"/>
              </a:rPr>
              <a:t>Shortness </a:t>
            </a:r>
            <a:r>
              <a:rPr lang="en-US" dirty="0">
                <a:latin typeface="Times New Roman" panose="02020603050405020304" pitchFamily="18" charset="0"/>
                <a:cs typeface="Times New Roman" panose="02020603050405020304" pitchFamily="18" charset="0"/>
              </a:rPr>
              <a:t>of the </a:t>
            </a:r>
            <a:r>
              <a:rPr lang="en-US" dirty="0" err="1">
                <a:latin typeface="Times New Roman" panose="02020603050405020304" pitchFamily="18" charset="0"/>
                <a:cs typeface="Times New Roman" panose="02020603050405020304" pitchFamily="18" charset="0"/>
              </a:rPr>
              <a:t>latissimus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dorsi</a:t>
            </a:r>
            <a:r>
              <a:rPr lang="en-US" dirty="0">
                <a:latin typeface="Times New Roman" panose="02020603050405020304" pitchFamily="18" charset="0"/>
                <a:cs typeface="Times New Roman" panose="02020603050405020304" pitchFamily="18" charset="0"/>
              </a:rPr>
              <a:t> muscle </a:t>
            </a:r>
            <a:endParaRPr lang="en-US" dirty="0" smtClean="0">
              <a:latin typeface="Times New Roman" panose="02020603050405020304" pitchFamily="18" charset="0"/>
              <a:cs typeface="Times New Roman" panose="02020603050405020304" pitchFamily="18" charset="0"/>
            </a:endParaRPr>
          </a:p>
          <a:p>
            <a:pPr algn="just" rtl="0"/>
            <a:r>
              <a:rPr lang="en-US" dirty="0" err="1" smtClean="0">
                <a:latin typeface="Times New Roman" panose="02020603050405020304" pitchFamily="18" charset="0"/>
                <a:cs typeface="Times New Roman" panose="02020603050405020304" pitchFamily="18" charset="0"/>
              </a:rPr>
              <a:t>Teres</a:t>
            </a:r>
            <a:r>
              <a:rPr lang="en-US" dirty="0" smtClean="0">
                <a:latin typeface="Times New Roman" panose="02020603050405020304" pitchFamily="18" charset="0"/>
                <a:cs typeface="Times New Roman" panose="02020603050405020304" pitchFamily="18" charset="0"/>
              </a:rPr>
              <a:t> major muscle shortness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5915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7" y="152400"/>
            <a:ext cx="11338560" cy="1062848"/>
          </a:xfrm>
        </p:spPr>
        <p:txBody>
          <a:bodyPr>
            <a:normAutofit fontScale="90000"/>
          </a:bodyPr>
          <a:lstStyle/>
          <a:p>
            <a:r>
              <a:rPr lang="en-US" b="1" dirty="0">
                <a:solidFill>
                  <a:srgbClr val="00B050"/>
                </a:solidFill>
                <a:latin typeface="BrandingSans-Bold"/>
              </a:rPr>
              <a:t>NORMAL JOINT END RANGES OF MOTION</a:t>
            </a:r>
            <a:r>
              <a:rPr lang="en-US" dirty="0">
                <a:solidFill>
                  <a:srgbClr val="00B050"/>
                </a:solidFill>
              </a:rPr>
              <a:t/>
            </a:r>
            <a:br>
              <a:rPr lang="en-US" dirty="0">
                <a:solidFill>
                  <a:srgbClr val="00B050"/>
                </a:solidFill>
              </a:rPr>
            </a:br>
            <a:endParaRPr lang="en-US" dirty="0">
              <a:solidFill>
                <a:srgbClr val="00B050"/>
              </a:solidFill>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27</a:t>
            </a:fld>
            <a:endParaRPr lang="en-US">
              <a:solidFill>
                <a:srgbClr val="8CADAE">
                  <a:shade val="75000"/>
                </a:srgbClr>
              </a:solidFill>
            </a:endParaRPr>
          </a:p>
        </p:txBody>
      </p:sp>
      <p:sp>
        <p:nvSpPr>
          <p:cNvPr id="6" name="Rectangle 5"/>
          <p:cNvSpPr/>
          <p:nvPr/>
        </p:nvSpPr>
        <p:spPr>
          <a:xfrm>
            <a:off x="3639718" y="3244334"/>
            <a:ext cx="4912563" cy="369332"/>
          </a:xfrm>
          <a:prstGeom prst="rect">
            <a:avLst/>
          </a:prstGeom>
        </p:spPr>
        <p:txBody>
          <a:bodyPr wrap="none">
            <a:spAutoFit/>
          </a:bodyPr>
          <a:lstStyle/>
          <a:p>
            <a:r>
              <a:rPr lang="en-US" b="1" dirty="0">
                <a:solidFill>
                  <a:srgbClr val="FFFFFF"/>
                </a:solidFill>
                <a:latin typeface="BrandingSans-Bold"/>
              </a:rPr>
              <a:t>NORMAL JOINT END RANGES OF MOTION</a:t>
            </a:r>
            <a:endParaRPr lang="en-US" dirty="0"/>
          </a:p>
        </p:txBody>
      </p:sp>
      <p:pic>
        <p:nvPicPr>
          <p:cNvPr id="9" name="Content Placeholder 8"/>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914400" y="1467710"/>
            <a:ext cx="10210799" cy="4475890"/>
          </a:xfrm>
        </p:spPr>
      </p:pic>
    </p:spTree>
    <p:extLst>
      <p:ext uri="{BB962C8B-B14F-4D97-AF65-F5344CB8AC3E}">
        <p14:creationId xmlns:p14="http://schemas.microsoft.com/office/powerpoint/2010/main" val="16225997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408663" cy="927310"/>
          </a:xfrm>
        </p:spPr>
        <p:txBody>
          <a:bodyPr>
            <a:normAutofit fontScale="90000"/>
          </a:bodyPr>
          <a:lstStyle/>
          <a:p>
            <a:r>
              <a:rPr lang="en-US" b="1" dirty="0"/>
              <a:t>Range of Motion</a:t>
            </a:r>
            <a:br>
              <a:rPr lang="en-US" b="1" dirty="0"/>
            </a:br>
            <a:r>
              <a:rPr lang="en-US" b="1" dirty="0"/>
              <a:t>Assessments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28</a:t>
            </a:fld>
            <a:endParaRPr lang="en-US">
              <a:solidFill>
                <a:srgbClr val="8CADAE">
                  <a:shade val="75000"/>
                </a:srgb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846" y="1691598"/>
            <a:ext cx="10709712" cy="4690675"/>
          </a:xfrm>
          <a:prstGeom prst="rect">
            <a:avLst/>
          </a:prstGeom>
        </p:spPr>
      </p:pic>
    </p:spTree>
    <p:extLst>
      <p:ext uri="{BB962C8B-B14F-4D97-AF65-F5344CB8AC3E}">
        <p14:creationId xmlns:p14="http://schemas.microsoft.com/office/powerpoint/2010/main" val="25485812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784" y="342252"/>
            <a:ext cx="11379200" cy="758952"/>
          </a:xfrm>
        </p:spPr>
        <p:txBody>
          <a:bodyPr>
            <a:normAutofit fontScale="90000"/>
          </a:bodyPr>
          <a:lstStyle/>
          <a:p>
            <a:r>
              <a:rPr lang="en-US" b="1" dirty="0"/>
              <a:t>Range of Motion</a:t>
            </a:r>
            <a:br>
              <a:rPr lang="en-US" b="1" dirty="0"/>
            </a:br>
            <a:r>
              <a:rPr lang="en-US" b="1" dirty="0"/>
              <a:t>Assessments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29</a:t>
            </a:fld>
            <a:endParaRPr lang="en-US">
              <a:solidFill>
                <a:srgbClr val="8CADAE">
                  <a:shade val="75000"/>
                </a:srgb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1631540"/>
            <a:ext cx="11277600" cy="4943138"/>
          </a:xfrm>
          <a:prstGeom prst="rect">
            <a:avLst/>
          </a:prstGeom>
        </p:spPr>
      </p:pic>
    </p:spTree>
    <p:extLst>
      <p:ext uri="{BB962C8B-B14F-4D97-AF65-F5344CB8AC3E}">
        <p14:creationId xmlns:p14="http://schemas.microsoft.com/office/powerpoint/2010/main" val="466410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solidFill>
                <a:latin typeface="Times New Roman" panose="02020603050405020304" pitchFamily="18" charset="0"/>
                <a:cs typeface="Times New Roman" panose="02020603050405020304" pitchFamily="18" charset="0"/>
              </a:rPr>
              <a:t>Introduction</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dirty="0" smtClean="0">
                <a:solidFill>
                  <a:prstClr val="black"/>
                </a:solidFill>
              </a:rPr>
              <a:t>1</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3</a:t>
            </a:fld>
            <a:endParaRPr lang="en-US">
              <a:solidFill>
                <a:srgbClr val="8CADAE">
                  <a:shade val="75000"/>
                </a:srgbClr>
              </a:solidFill>
            </a:endParaRPr>
          </a:p>
        </p:txBody>
      </p:sp>
      <p:sp>
        <p:nvSpPr>
          <p:cNvPr id="5" name="Content Placeholder 4"/>
          <p:cNvSpPr>
            <a:spLocks noGrp="1"/>
          </p:cNvSpPr>
          <p:nvPr>
            <p:ph sz="quarter" idx="13"/>
          </p:nvPr>
        </p:nvSpPr>
        <p:spPr>
          <a:xfrm>
            <a:off x="257490" y="1676400"/>
            <a:ext cx="11601199" cy="2667000"/>
          </a:xfrm>
        </p:spPr>
        <p:txBody>
          <a:bodyPr>
            <a:normAutofit/>
          </a:bodyPr>
          <a:lstStyle/>
          <a:p>
            <a:pPr algn="just" rtl="0"/>
            <a:r>
              <a:rPr lang="en-US" dirty="0"/>
              <a:t>Normal shoulder function is essential for many popular sports and shoulder dysfunction causes significant impairment of everyday quality of life.</a:t>
            </a:r>
          </a:p>
          <a:p>
            <a:pPr algn="just" rtl="0"/>
            <a:r>
              <a:rPr lang="en-US" dirty="0" smtClean="0"/>
              <a:t>Unlike </a:t>
            </a:r>
            <a:r>
              <a:rPr lang="en-US" dirty="0"/>
              <a:t>the hip joint, which has a deep socket, </a:t>
            </a:r>
            <a:r>
              <a:rPr lang="en-US" dirty="0" smtClean="0"/>
              <a:t>the </a:t>
            </a:r>
            <a:r>
              <a:rPr lang="en-US" dirty="0" err="1" smtClean="0"/>
              <a:t>glenoid</a:t>
            </a:r>
            <a:r>
              <a:rPr lang="en-US" dirty="0" smtClean="0"/>
              <a:t> </a:t>
            </a:r>
            <a:r>
              <a:rPr lang="en-US" dirty="0"/>
              <a:t>cavity is a shallow socket and is </a:t>
            </a:r>
            <a:r>
              <a:rPr lang="en-US" dirty="0" smtClean="0"/>
              <a:t>inherently unstable</a:t>
            </a:r>
            <a:r>
              <a:rPr lang="en-US" dirty="0"/>
              <a:t>. </a:t>
            </a:r>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3962400"/>
            <a:ext cx="4638790" cy="2189747"/>
          </a:xfrm>
          <a:prstGeom prst="rect">
            <a:avLst/>
          </a:prstGeom>
        </p:spPr>
      </p:pic>
    </p:spTree>
    <p:extLst>
      <p:ext uri="{BB962C8B-B14F-4D97-AF65-F5344CB8AC3E}">
        <p14:creationId xmlns:p14="http://schemas.microsoft.com/office/powerpoint/2010/main" val="2530025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7" y="370509"/>
            <a:ext cx="11379200" cy="758952"/>
          </a:xfrm>
        </p:spPr>
        <p:txBody>
          <a:bodyPr>
            <a:normAutofit fontScale="90000"/>
          </a:bodyPr>
          <a:lstStyle/>
          <a:p>
            <a:r>
              <a:rPr lang="en-US" b="1" dirty="0"/>
              <a:t>Range of Motion</a:t>
            </a:r>
            <a:br>
              <a:rPr lang="en-US" b="1" dirty="0"/>
            </a:br>
            <a:r>
              <a:rPr lang="en-US" b="1" dirty="0"/>
              <a:t>Assessments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30</a:t>
            </a:fld>
            <a:endParaRPr lang="en-US">
              <a:solidFill>
                <a:srgbClr val="8CADAE">
                  <a:shade val="75000"/>
                </a:srgb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181" y="1785336"/>
            <a:ext cx="10695512" cy="4625511"/>
          </a:xfrm>
          <a:prstGeom prst="rect">
            <a:avLst/>
          </a:prstGeom>
        </p:spPr>
      </p:pic>
    </p:spTree>
    <p:extLst>
      <p:ext uri="{BB962C8B-B14F-4D97-AF65-F5344CB8AC3E}">
        <p14:creationId xmlns:p14="http://schemas.microsoft.com/office/powerpoint/2010/main" val="958474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 Assessment</a:t>
            </a:r>
            <a:endParaRPr lang="en-US" dirty="0"/>
          </a:p>
        </p:txBody>
      </p:sp>
      <p:sp>
        <p:nvSpPr>
          <p:cNvPr id="8" name="Slide Number Placeholder 7"/>
          <p:cNvSpPr>
            <a:spLocks noGrp="1"/>
          </p:cNvSpPr>
          <p:nvPr>
            <p:ph type="sldNum" sz="quarter" idx="12"/>
          </p:nvPr>
        </p:nvSpPr>
        <p:spPr/>
        <p:txBody>
          <a:bodyPr/>
          <a:lstStyle/>
          <a:p>
            <a:fld id="{CB0B3457-85D4-4115-9C63-8EA984DD389B}" type="slidenum">
              <a:rPr lang="en-US" smtClean="0"/>
              <a:pPr/>
              <a:t>31</a:t>
            </a:fld>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17" y="1402672"/>
            <a:ext cx="5972783" cy="4810311"/>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8560" y="1402672"/>
            <a:ext cx="5466512" cy="4810311"/>
          </a:xfrm>
          <a:prstGeom prst="rect">
            <a:avLst/>
          </a:prstGeom>
        </p:spPr>
      </p:pic>
    </p:spTree>
    <p:extLst>
      <p:ext uri="{BB962C8B-B14F-4D97-AF65-F5344CB8AC3E}">
        <p14:creationId xmlns:p14="http://schemas.microsoft.com/office/powerpoint/2010/main" val="133253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 Assessment</a:t>
            </a:r>
          </a:p>
        </p:txBody>
      </p:sp>
      <p:sp>
        <p:nvSpPr>
          <p:cNvPr id="4" name="Slide Number Placeholder 3"/>
          <p:cNvSpPr>
            <a:spLocks noGrp="1"/>
          </p:cNvSpPr>
          <p:nvPr>
            <p:ph type="sldNum" sz="quarter" idx="12"/>
          </p:nvPr>
        </p:nvSpPr>
        <p:spPr/>
        <p:txBody>
          <a:bodyPr/>
          <a:lstStyle/>
          <a:p>
            <a:fld id="{CB0B3457-85D4-4115-9C63-8EA984DD389B}" type="slidenum">
              <a:rPr lang="en-US" smtClean="0"/>
              <a:pPr/>
              <a:t>32</a:t>
            </a:fld>
            <a:endParaRPr lang="en-US" dirty="0"/>
          </a:p>
        </p:txBody>
      </p:sp>
      <p:pic>
        <p:nvPicPr>
          <p:cNvPr id="5"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481" y="1715295"/>
            <a:ext cx="5892800" cy="4689792"/>
          </a:xfrm>
          <a:prstGeom prst="rect">
            <a:avLst/>
          </a:prstGeom>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77281" y="1715295"/>
            <a:ext cx="5628640" cy="4632325"/>
          </a:xfrm>
          <a:prstGeom prst="rect">
            <a:avLst/>
          </a:prstGeom>
        </p:spPr>
      </p:pic>
    </p:spTree>
    <p:extLst>
      <p:ext uri="{BB962C8B-B14F-4D97-AF65-F5344CB8AC3E}">
        <p14:creationId xmlns:p14="http://schemas.microsoft.com/office/powerpoint/2010/main" val="329266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 Assessment</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B0B3457-85D4-4115-9C63-8EA984DD389B}" type="slidenum">
              <a:rPr lang="en-US" smtClean="0"/>
              <a:pPr/>
              <a:t>33</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69440"/>
            <a:ext cx="5905778" cy="466947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342" y="2133600"/>
            <a:ext cx="5942778" cy="4043363"/>
          </a:xfrm>
          <a:prstGeom prst="rect">
            <a:avLst/>
          </a:prstGeom>
        </p:spPr>
      </p:pic>
    </p:spTree>
    <p:extLst>
      <p:ext uri="{BB962C8B-B14F-4D97-AF65-F5344CB8AC3E}">
        <p14:creationId xmlns:p14="http://schemas.microsoft.com/office/powerpoint/2010/main" val="221448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Length Assessment</a:t>
            </a:r>
          </a:p>
        </p:txBody>
      </p:sp>
      <p:sp>
        <p:nvSpPr>
          <p:cNvPr id="3" name="Footer Placeholder 2"/>
          <p:cNvSpPr>
            <a:spLocks noGrp="1"/>
          </p:cNvSpPr>
          <p:nvPr>
            <p:ph type="ftr" sz="quarter" idx="11"/>
          </p:nvPr>
        </p:nvSpPr>
        <p:spPr>
          <a:xfrm>
            <a:off x="383287" y="6410848"/>
            <a:ext cx="4775200" cy="365760"/>
          </a:xfrm>
        </p:spPr>
        <p:txBody>
          <a:bodyPr/>
          <a:lstStyle/>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34</a:t>
            </a:fld>
            <a:endParaRPr lang="en-US">
              <a:solidFill>
                <a:srgbClr val="8CADAE">
                  <a:shade val="75000"/>
                </a:srgbClr>
              </a:solidFill>
            </a:endParaRPr>
          </a:p>
        </p:txBody>
      </p:sp>
      <p:sp>
        <p:nvSpPr>
          <p:cNvPr id="5" name="Content Placeholder 4"/>
          <p:cNvSpPr>
            <a:spLocks noGrp="1"/>
          </p:cNvSpPr>
          <p:nvPr>
            <p:ph sz="quarter" idx="1"/>
          </p:nvPr>
        </p:nvSpPr>
        <p:spPr>
          <a:xfrm>
            <a:off x="228599" y="1527048"/>
            <a:ext cx="5410201" cy="4883800"/>
          </a:xfrm>
        </p:spPr>
        <p:txBody>
          <a:bodyPr>
            <a:normAutofit lnSpcReduction="10000"/>
          </a:bodyPr>
          <a:lstStyle/>
          <a:p>
            <a:r>
              <a:rPr lang="en-US" dirty="0" smtClean="0"/>
              <a:t>A. Shortness of </a:t>
            </a:r>
            <a:r>
              <a:rPr lang="en-US" dirty="0"/>
              <a:t>the sternal portion of the </a:t>
            </a:r>
            <a:r>
              <a:rPr lang="en-US" dirty="0" err="1"/>
              <a:t>pectoralis</a:t>
            </a:r>
            <a:r>
              <a:rPr lang="en-US" dirty="0"/>
              <a:t> major muscle, limits the range </a:t>
            </a:r>
            <a:r>
              <a:rPr lang="en-US" dirty="0" smtClean="0"/>
              <a:t>of shoulder </a:t>
            </a:r>
            <a:r>
              <a:rPr lang="en-US" dirty="0"/>
              <a:t>motion in 155 degrees of abduction. </a:t>
            </a:r>
            <a:endParaRPr lang="en-US" dirty="0" smtClean="0"/>
          </a:p>
          <a:p>
            <a:r>
              <a:rPr lang="en-US" i="1" dirty="0" smtClean="0"/>
              <a:t>B</a:t>
            </a:r>
            <a:r>
              <a:rPr lang="en-US" i="1" dirty="0"/>
              <a:t>, </a:t>
            </a:r>
            <a:r>
              <a:rPr lang="en-US" dirty="0"/>
              <a:t>The </a:t>
            </a:r>
            <a:r>
              <a:rPr lang="en-US" dirty="0" err="1"/>
              <a:t>clavicular</a:t>
            </a:r>
            <a:r>
              <a:rPr lang="en-US" dirty="0"/>
              <a:t> </a:t>
            </a:r>
            <a:r>
              <a:rPr lang="en-US" dirty="0" smtClean="0"/>
              <a:t>portion of </a:t>
            </a:r>
            <a:r>
              <a:rPr lang="en-US" dirty="0"/>
              <a:t>the </a:t>
            </a:r>
            <a:r>
              <a:rPr lang="en-US" dirty="0" err="1"/>
              <a:t>pectoralis</a:t>
            </a:r>
            <a:r>
              <a:rPr lang="en-US" dirty="0"/>
              <a:t> major muscle is often excessively long, as indicated </a:t>
            </a:r>
            <a:r>
              <a:rPr lang="en-US" dirty="0" smtClean="0"/>
              <a:t>by the </a:t>
            </a:r>
            <a:r>
              <a:rPr lang="en-US" dirty="0"/>
              <a:t>excessive </a:t>
            </a:r>
            <a:r>
              <a:rPr lang="en-US" dirty="0" smtClean="0"/>
              <a:t>horizontal abduction </a:t>
            </a:r>
            <a:r>
              <a:rPr lang="en-US" dirty="0"/>
              <a:t>of the shoulder, even in </a:t>
            </a:r>
            <a:r>
              <a:rPr lang="en-US" dirty="0" smtClean="0"/>
              <a:t>individuals with </a:t>
            </a:r>
            <a:r>
              <a:rPr lang="en-US" dirty="0"/>
              <a:t>shortness of the sternal portion.</a:t>
            </a:r>
          </a:p>
        </p:txBody>
      </p:sp>
      <p:pic>
        <p:nvPicPr>
          <p:cNvPr id="6" name="Content Placeholder 4"/>
          <p:cNvPicPr>
            <a:picLocks noChangeAspect="1"/>
          </p:cNvPicPr>
          <p:nvPr/>
        </p:nvPicPr>
        <p:blipFill rotWithShape="1">
          <a:blip r:embed="rId2">
            <a:extLst>
              <a:ext uri="{28A0092B-C50C-407E-A947-70E740481C1C}">
                <a14:useLocalDpi xmlns:a14="http://schemas.microsoft.com/office/drawing/2010/main" val="0"/>
              </a:ext>
            </a:extLst>
          </a:blip>
          <a:srcRect b="23929"/>
          <a:stretch/>
        </p:blipFill>
        <p:spPr>
          <a:xfrm>
            <a:off x="5657850" y="1467710"/>
            <a:ext cx="6230855" cy="4914138"/>
          </a:xfrm>
          <a:prstGeom prst="rect">
            <a:avLst/>
          </a:prstGeom>
        </p:spPr>
      </p:pic>
    </p:spTree>
    <p:extLst>
      <p:ext uri="{BB962C8B-B14F-4D97-AF65-F5344CB8AC3E}">
        <p14:creationId xmlns:p14="http://schemas.microsoft.com/office/powerpoint/2010/main" val="419816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Length Assessment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530862"/>
            <a:ext cx="7391400" cy="5044697"/>
          </a:xfrm>
        </p:spPr>
      </p:pic>
      <p:sp>
        <p:nvSpPr>
          <p:cNvPr id="4" name="Slide Number Placeholder 3"/>
          <p:cNvSpPr>
            <a:spLocks noGrp="1"/>
          </p:cNvSpPr>
          <p:nvPr>
            <p:ph type="sldNum" sz="quarter" idx="12"/>
          </p:nvPr>
        </p:nvSpPr>
        <p:spPr/>
        <p:txBody>
          <a:bodyPr/>
          <a:lstStyle/>
          <a:p>
            <a:fld id="{CB0B3457-85D4-4115-9C63-8EA984DD389B}" type="slidenum">
              <a:rPr lang="en-US" smtClean="0"/>
              <a:pPr/>
              <a:t>35</a:t>
            </a:fld>
            <a:endParaRPr lang="en-US" dirty="0"/>
          </a:p>
        </p:txBody>
      </p:sp>
    </p:spTree>
    <p:extLst>
      <p:ext uri="{BB962C8B-B14F-4D97-AF65-F5344CB8AC3E}">
        <p14:creationId xmlns:p14="http://schemas.microsoft.com/office/powerpoint/2010/main" val="157859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Corrective exercise</a:t>
            </a:r>
            <a:endParaRPr lang="en-US" dirty="0"/>
          </a:p>
        </p:txBody>
      </p:sp>
      <p:sp>
        <p:nvSpPr>
          <p:cNvPr id="3" name="Content Placeholder 2"/>
          <p:cNvSpPr>
            <a:spLocks noGrp="1"/>
          </p:cNvSpPr>
          <p:nvPr>
            <p:ph idx="1"/>
          </p:nvPr>
        </p:nvSpPr>
        <p:spPr>
          <a:xfrm>
            <a:off x="228600" y="1544714"/>
            <a:ext cx="11734800" cy="4811635"/>
          </a:xfrm>
        </p:spPr>
        <p:txBody>
          <a:bodyPr>
            <a:normAutofit/>
          </a:bodyPr>
          <a:lstStyle/>
          <a:p>
            <a:pPr marL="0" indent="0">
              <a:buNone/>
            </a:pPr>
            <a:r>
              <a:rPr lang="en-US" dirty="0" smtClean="0"/>
              <a:t>The </a:t>
            </a:r>
            <a:r>
              <a:rPr lang="en-US" dirty="0"/>
              <a:t>emphasis of the treatment </a:t>
            </a:r>
            <a:r>
              <a:rPr lang="en-US" dirty="0" smtClean="0"/>
              <a:t>program should </a:t>
            </a:r>
            <a:r>
              <a:rPr lang="en-US" dirty="0"/>
              <a:t>be on improving the control of </a:t>
            </a:r>
            <a:r>
              <a:rPr lang="en-US" dirty="0" smtClean="0"/>
              <a:t>humeral lateral </a:t>
            </a:r>
            <a:r>
              <a:rPr lang="en-US" dirty="0"/>
              <a:t>rotators</a:t>
            </a:r>
            <a:r>
              <a:rPr lang="en-US" dirty="0" smtClean="0"/>
              <a:t>.</a:t>
            </a:r>
          </a:p>
          <a:p>
            <a:pPr marL="0" indent="0">
              <a:buNone/>
            </a:pPr>
            <a:endParaRPr lang="en-US" dirty="0" smtClean="0"/>
          </a:p>
          <a:p>
            <a:r>
              <a:rPr lang="en-US" dirty="0" smtClean="0"/>
              <a:t>if the </a:t>
            </a:r>
            <a:r>
              <a:rPr lang="en-US" dirty="0"/>
              <a:t>medial </a:t>
            </a:r>
            <a:r>
              <a:rPr lang="en-US" dirty="0" smtClean="0"/>
              <a:t>rotators</a:t>
            </a:r>
            <a:r>
              <a:rPr lang="en-US" dirty="0"/>
              <a:t> </a:t>
            </a:r>
            <a:r>
              <a:rPr lang="en-US" dirty="0" smtClean="0"/>
              <a:t>or </a:t>
            </a:r>
            <a:r>
              <a:rPr lang="en-US" dirty="0" err="1"/>
              <a:t>teres</a:t>
            </a:r>
            <a:r>
              <a:rPr lang="en-US" dirty="0"/>
              <a:t> major</a:t>
            </a:r>
            <a:r>
              <a:rPr lang="en-US" dirty="0" smtClean="0"/>
              <a:t> are short</a:t>
            </a:r>
            <a:r>
              <a:rPr lang="en-US" dirty="0"/>
              <a:t>, they need to be </a:t>
            </a:r>
            <a:r>
              <a:rPr lang="en-US" dirty="0" smtClean="0"/>
              <a:t>stretched</a:t>
            </a:r>
          </a:p>
          <a:p>
            <a:endParaRPr lang="en-US" dirty="0" smtClean="0"/>
          </a:p>
          <a:p>
            <a:r>
              <a:rPr lang="en-US" dirty="0" smtClean="0"/>
              <a:t>resistive </a:t>
            </a:r>
            <a:r>
              <a:rPr lang="en-US" dirty="0"/>
              <a:t>exercises can be used for the </a:t>
            </a:r>
            <a:r>
              <a:rPr lang="en-US" dirty="0" err="1" smtClean="0"/>
              <a:t>glenohumeral</a:t>
            </a:r>
            <a:r>
              <a:rPr lang="en-US" dirty="0"/>
              <a:t> </a:t>
            </a:r>
            <a:r>
              <a:rPr lang="en-US" dirty="0" smtClean="0"/>
              <a:t>lateral </a:t>
            </a:r>
            <a:r>
              <a:rPr lang="en-US" dirty="0"/>
              <a:t>rotators.</a:t>
            </a:r>
            <a:endParaRPr lang="en-US" b="1" dirty="0"/>
          </a:p>
        </p:txBody>
      </p:sp>
      <p:sp>
        <p:nvSpPr>
          <p:cNvPr id="4" name="Slide Number Placeholder 3"/>
          <p:cNvSpPr>
            <a:spLocks noGrp="1"/>
          </p:cNvSpPr>
          <p:nvPr>
            <p:ph type="sldNum" sz="quarter" idx="12"/>
          </p:nvPr>
        </p:nvSpPr>
        <p:spPr/>
        <p:txBody>
          <a:bodyPr/>
          <a:lstStyle/>
          <a:p>
            <a:fld id="{CB0B3457-85D4-4115-9C63-8EA984DD389B}" type="slidenum">
              <a:rPr lang="en-US" smtClean="0"/>
              <a:pPr/>
              <a:t>36</a:t>
            </a:fld>
            <a:endParaRPr lang="en-US" dirty="0"/>
          </a:p>
        </p:txBody>
      </p:sp>
      <p:sp>
        <p:nvSpPr>
          <p:cNvPr id="5" name="Rectangle 4"/>
          <p:cNvSpPr/>
          <p:nvPr/>
        </p:nvSpPr>
        <p:spPr>
          <a:xfrm>
            <a:off x="838200" y="6319006"/>
            <a:ext cx="1662635" cy="369332"/>
          </a:xfrm>
          <a:prstGeom prst="rect">
            <a:avLst/>
          </a:prstGeom>
        </p:spPr>
        <p:txBody>
          <a:bodyPr wrap="none">
            <a:spAutoFit/>
          </a:bodyPr>
          <a:lstStyle/>
          <a:p>
            <a:r>
              <a:rPr lang="en-US" dirty="0" err="1">
                <a:latin typeface="Calibri" panose="020F0502020204030204" pitchFamily="34" charset="0"/>
                <a:ea typeface="Calibri" panose="020F0502020204030204" pitchFamily="34" charset="0"/>
                <a:cs typeface="Arial" panose="020B0604020202020204" pitchFamily="34" charset="0"/>
                <a:hlinkClick r:id="rId3" action="ppaction://hlinkfile" tooltip="Sahrmann, 2010 #114"/>
              </a:rPr>
              <a:t>Sahrmann</a:t>
            </a:r>
            <a:r>
              <a:rPr lang="en-US" dirty="0">
                <a:latin typeface="Calibri" panose="020F0502020204030204" pitchFamily="34" charset="0"/>
                <a:ea typeface="Calibri" panose="020F0502020204030204" pitchFamily="34" charset="0"/>
                <a:cs typeface="Arial" panose="020B0604020202020204" pitchFamily="34" charset="0"/>
                <a:hlinkClick r:id="rId3" action="ppaction://hlinkfile" tooltip="Sahrmann, 2010 #114"/>
              </a:rPr>
              <a:t> 2010</a:t>
            </a:r>
            <a:endParaRPr lang="en-US" dirty="0"/>
          </a:p>
        </p:txBody>
      </p:sp>
    </p:spTree>
    <p:extLst>
      <p:ext uri="{BB962C8B-B14F-4D97-AF65-F5344CB8AC3E}">
        <p14:creationId xmlns:p14="http://schemas.microsoft.com/office/powerpoint/2010/main" val="191948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Corrective exercise</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37</a:t>
            </a:fld>
            <a:endParaRPr lang="en-US">
              <a:solidFill>
                <a:srgbClr val="8CADAE">
                  <a:shade val="75000"/>
                </a:srgb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015" y="1456361"/>
            <a:ext cx="4912585" cy="505472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5184" y="1467710"/>
            <a:ext cx="5135136" cy="5283271"/>
          </a:xfrm>
          <a:prstGeom prst="rect">
            <a:avLst/>
          </a:prstGeom>
        </p:spPr>
      </p:pic>
    </p:spTree>
    <p:extLst>
      <p:ext uri="{BB962C8B-B14F-4D97-AF65-F5344CB8AC3E}">
        <p14:creationId xmlns:p14="http://schemas.microsoft.com/office/powerpoint/2010/main" val="29422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Corrective exercise</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38</a:t>
            </a:fld>
            <a:endParaRPr lang="en-US">
              <a:solidFill>
                <a:srgbClr val="8CADAE">
                  <a:shade val="75000"/>
                </a:srgbClr>
              </a:solidFill>
            </a:endParaRPr>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7162800" y="1467710"/>
            <a:ext cx="4038600" cy="4749047"/>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950" y="1577435"/>
            <a:ext cx="5003633" cy="4639322"/>
          </a:xfrm>
          <a:prstGeom prst="rect">
            <a:avLst/>
          </a:prstGeom>
        </p:spPr>
      </p:pic>
    </p:spTree>
    <p:extLst>
      <p:ext uri="{BB962C8B-B14F-4D97-AF65-F5344CB8AC3E}">
        <p14:creationId xmlns:p14="http://schemas.microsoft.com/office/powerpoint/2010/main" val="112373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Corrective exercise</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39</a:t>
            </a:fld>
            <a:endParaRPr lang="en-US">
              <a:solidFill>
                <a:srgbClr val="8CADAE">
                  <a:shade val="75000"/>
                </a:srgbClr>
              </a:solidFill>
            </a:endParaRPr>
          </a:p>
        </p:txBody>
      </p:sp>
      <p:pic>
        <p:nvPicPr>
          <p:cNvPr id="6" name="Content Placeholder 5"/>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6934200" y="1467710"/>
            <a:ext cx="4111339" cy="4813628"/>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220" y="1441770"/>
            <a:ext cx="5229955" cy="5115639"/>
          </a:xfrm>
          <a:prstGeom prst="rect">
            <a:avLst/>
          </a:prstGeom>
        </p:spPr>
      </p:pic>
    </p:spTree>
    <p:extLst>
      <p:ext uri="{BB962C8B-B14F-4D97-AF65-F5344CB8AC3E}">
        <p14:creationId xmlns:p14="http://schemas.microsoft.com/office/powerpoint/2010/main" val="3450468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Times New Roman" panose="02020603050405020304" pitchFamily="18" charset="0"/>
                <a:cs typeface="Times New Roman" panose="02020603050405020304" pitchFamily="18" charset="0"/>
              </a:rPr>
              <a:t>Injuries of the shoulder</a:t>
            </a:r>
          </a:p>
        </p:txBody>
      </p:sp>
      <p:sp>
        <p:nvSpPr>
          <p:cNvPr id="3" name="Footer Placeholder 2"/>
          <p:cNvSpPr>
            <a:spLocks noGrp="1"/>
          </p:cNvSpPr>
          <p:nvPr>
            <p:ph type="ftr" sz="quarter" idx="11"/>
          </p:nvPr>
        </p:nvSpPr>
        <p:spPr/>
        <p:txBody>
          <a:bodyPr/>
          <a:lstStyle/>
          <a:p>
            <a:r>
              <a:rPr lang="en-US" dirty="0">
                <a:solidFill>
                  <a:prstClr val="black"/>
                </a:solidFill>
              </a:rPr>
              <a:t>6</a:t>
            </a: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4</a:t>
            </a:fld>
            <a:endParaRPr lang="en-US">
              <a:solidFill>
                <a:srgbClr val="8CADAE">
                  <a:shade val="75000"/>
                </a:srgbClr>
              </a:solidFill>
            </a:endParaRPr>
          </a:p>
        </p:txBody>
      </p:sp>
      <p:sp>
        <p:nvSpPr>
          <p:cNvPr id="5" name="Content Placeholder 4"/>
          <p:cNvSpPr>
            <a:spLocks noGrp="1"/>
          </p:cNvSpPr>
          <p:nvPr>
            <p:ph sz="quarter" idx="13"/>
          </p:nvPr>
        </p:nvSpPr>
        <p:spPr/>
        <p:txBody>
          <a:bodyPr>
            <a:normAutofit/>
          </a:bodyPr>
          <a:lstStyle/>
          <a:p>
            <a:pPr algn="just" rtl="0"/>
            <a:r>
              <a:rPr lang="en-US" dirty="0" smtClean="0"/>
              <a:t>Shoulder </a:t>
            </a:r>
            <a:r>
              <a:rPr lang="en-US" dirty="0"/>
              <a:t>pain is the most </a:t>
            </a:r>
            <a:r>
              <a:rPr lang="en-US" dirty="0" smtClean="0"/>
              <a:t>frequent in swimmers prevalence between </a:t>
            </a:r>
            <a:r>
              <a:rPr lang="en-US" dirty="0"/>
              <a:t>40% and 91</a:t>
            </a:r>
            <a:r>
              <a:rPr lang="en-US" dirty="0" smtClean="0"/>
              <a:t>%. </a:t>
            </a:r>
          </a:p>
          <a:p>
            <a:pPr algn="just" rtl="0"/>
            <a:r>
              <a:rPr lang="en-US" dirty="0" smtClean="0"/>
              <a:t>91</a:t>
            </a:r>
            <a:r>
              <a:rPr lang="en-US" dirty="0"/>
              <a:t>% out of 80 young elite swimmers </a:t>
            </a:r>
            <a:r>
              <a:rPr lang="en-US" dirty="0" smtClean="0"/>
              <a:t>reported </a:t>
            </a:r>
            <a:r>
              <a:rPr lang="en-US" dirty="0"/>
              <a:t>an episode of shoulder </a:t>
            </a:r>
            <a:r>
              <a:rPr lang="en-US" dirty="0" smtClean="0"/>
              <a:t>pain.</a:t>
            </a:r>
          </a:p>
          <a:p>
            <a:pPr algn="just" rtl="0"/>
            <a:r>
              <a:rPr lang="en-US" dirty="0" smtClean="0"/>
              <a:t>81% demonstrated </a:t>
            </a:r>
            <a:r>
              <a:rPr lang="en-US" dirty="0"/>
              <a:t>a positive impingement </a:t>
            </a:r>
            <a:r>
              <a:rPr lang="en-US" dirty="0" smtClean="0"/>
              <a:t>sign.</a:t>
            </a:r>
          </a:p>
          <a:p>
            <a:pPr algn="l" rtl="0"/>
            <a:endParaRPr lang="en-US" dirty="0"/>
          </a:p>
        </p:txBody>
      </p:sp>
    </p:spTree>
    <p:extLst>
      <p:ext uri="{BB962C8B-B14F-4D97-AF65-F5344CB8AC3E}">
        <p14:creationId xmlns:p14="http://schemas.microsoft.com/office/powerpoint/2010/main" val="18104578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corrective exercise</a:t>
            </a:r>
            <a:endParaRPr lang="en-US" dirty="0"/>
          </a:p>
        </p:txBody>
      </p:sp>
      <p:sp>
        <p:nvSpPr>
          <p:cNvPr id="4" name="Slide Number Placeholder 3"/>
          <p:cNvSpPr>
            <a:spLocks noGrp="1"/>
          </p:cNvSpPr>
          <p:nvPr>
            <p:ph type="sldNum" sz="quarter" idx="12"/>
          </p:nvPr>
        </p:nvSpPr>
        <p:spPr/>
        <p:txBody>
          <a:bodyPr/>
          <a:lstStyle/>
          <a:p>
            <a:fld id="{CB0B3457-85D4-4115-9C63-8EA984DD389B}" type="slidenum">
              <a:rPr lang="en-US" smtClean="0"/>
              <a:pPr/>
              <a:t>40</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0506" y="1506542"/>
            <a:ext cx="6270156" cy="4818057"/>
          </a:xfrm>
          <a:prstGeom prst="rect">
            <a:avLst/>
          </a:prstGeom>
        </p:spPr>
      </p:pic>
    </p:spTree>
    <p:extLst>
      <p:ext uri="{BB962C8B-B14F-4D97-AF65-F5344CB8AC3E}">
        <p14:creationId xmlns:p14="http://schemas.microsoft.com/office/powerpoint/2010/main" val="41780212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Corrective exercise</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41</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685501"/>
            <a:ext cx="6014657" cy="4472885"/>
          </a:xfrm>
          <a:prstGeom prst="rect">
            <a:avLst/>
          </a:prstGeom>
        </p:spPr>
      </p:pic>
    </p:spTree>
    <p:extLst>
      <p:ext uri="{BB962C8B-B14F-4D97-AF65-F5344CB8AC3E}">
        <p14:creationId xmlns:p14="http://schemas.microsoft.com/office/powerpoint/2010/main" val="1596341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Corrective exercise</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42</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endParaRPr lang="en-US" dirty="0"/>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527048"/>
            <a:ext cx="7924800" cy="4721352"/>
          </a:xfrm>
          <a:prstGeom prst="rect">
            <a:avLst/>
          </a:prstGeom>
        </p:spPr>
      </p:pic>
    </p:spTree>
    <p:extLst>
      <p:ext uri="{BB962C8B-B14F-4D97-AF65-F5344CB8AC3E}">
        <p14:creationId xmlns:p14="http://schemas.microsoft.com/office/powerpoint/2010/main" val="2011810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43</a:t>
            </a:fld>
            <a:endParaRPr lang="en-US">
              <a:solidFill>
                <a:srgbClr val="8CADAE">
                  <a:shade val="75000"/>
                </a:srgbClr>
              </a:solidFill>
            </a:endParaRPr>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8600" y="1468443"/>
            <a:ext cx="11734800" cy="4779957"/>
          </a:xfrm>
        </p:spPr>
      </p:pic>
    </p:spTree>
    <p:extLst>
      <p:ext uri="{BB962C8B-B14F-4D97-AF65-F5344CB8AC3E}">
        <p14:creationId xmlns:p14="http://schemas.microsoft.com/office/powerpoint/2010/main" val="42553957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Times New Roman" panose="02020603050405020304" pitchFamily="18" charset="0"/>
                <a:cs typeface="Times New Roman" panose="02020603050405020304" pitchFamily="18" charset="0"/>
              </a:rPr>
              <a:t>References</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44</a:t>
            </a:fld>
            <a:endParaRPr lang="en-US">
              <a:solidFill>
                <a:srgbClr val="8CADAE">
                  <a:shade val="75000"/>
                </a:srgbClr>
              </a:solidFill>
            </a:endParaRPr>
          </a:p>
        </p:txBody>
      </p:sp>
      <p:sp>
        <p:nvSpPr>
          <p:cNvPr id="5" name="Content Placeholder 4"/>
          <p:cNvSpPr>
            <a:spLocks noGrp="1"/>
          </p:cNvSpPr>
          <p:nvPr>
            <p:ph sz="quarter" idx="13"/>
          </p:nvPr>
        </p:nvSpPr>
        <p:spPr/>
        <p:txBody>
          <a:bodyPr>
            <a:normAutofit/>
          </a:bodyPr>
          <a:lstStyle/>
          <a:p>
            <a:pPr marL="0" indent="0" algn="l" rtl="0">
              <a:buNone/>
            </a:pPr>
            <a:r>
              <a:rPr lang="en-US" dirty="0" smtClean="0"/>
              <a:t>1.	</a:t>
            </a:r>
            <a:r>
              <a:rPr lang="en-US" dirty="0" err="1" smtClean="0"/>
              <a:t>Brukner</a:t>
            </a:r>
            <a:r>
              <a:rPr lang="en-US" dirty="0" smtClean="0"/>
              <a:t> P, Khan K. Clinical sports medicine: McGraw Hill; 2006.</a:t>
            </a:r>
          </a:p>
          <a:p>
            <a:pPr marL="0" indent="0" algn="l" rtl="0">
              <a:buNone/>
            </a:pPr>
            <a:r>
              <a:rPr lang="en-US" dirty="0" smtClean="0"/>
              <a:t>2.	Hammer WI. Functional soft-tissue examination and treatment by manual methods: Jones &amp; Bartlett Learning; 2007.</a:t>
            </a:r>
          </a:p>
          <a:p>
            <a:pPr marL="0" indent="0" algn="l" rtl="0">
              <a:buNone/>
            </a:pPr>
            <a:r>
              <a:rPr lang="en-US" dirty="0" smtClean="0"/>
              <a:t>3.	</a:t>
            </a:r>
            <a:r>
              <a:rPr lang="en-US" dirty="0" err="1" smtClean="0"/>
              <a:t>Phadke</a:t>
            </a:r>
            <a:r>
              <a:rPr lang="en-US" dirty="0" smtClean="0"/>
              <a:t> V, Camargo P, </a:t>
            </a:r>
            <a:r>
              <a:rPr lang="en-US" dirty="0" err="1" smtClean="0"/>
              <a:t>Ludewig</a:t>
            </a:r>
            <a:r>
              <a:rPr lang="en-US" dirty="0" smtClean="0"/>
              <a:t> P. Scapular and rotator cuff muscle activity during arm elevation: a review of normal function and alterations with shoulder impingement. Brazilian Journal of Physical Therapy. 2009;13(1):1-9.</a:t>
            </a:r>
          </a:p>
          <a:p>
            <a:pPr marL="0" indent="0" algn="l" rtl="0">
              <a:buNone/>
            </a:pPr>
            <a:r>
              <a:rPr lang="en-US" dirty="0" smtClean="0"/>
              <a:t>4.	</a:t>
            </a:r>
            <a:r>
              <a:rPr lang="en-US" dirty="0" err="1" smtClean="0"/>
              <a:t>Sahrmann</a:t>
            </a:r>
            <a:r>
              <a:rPr lang="en-US" dirty="0" smtClean="0"/>
              <a:t> S. Diagnosis and treatment of movement impairment syndromes: Elsevier Health Sciences; 2002.</a:t>
            </a:r>
          </a:p>
          <a:p>
            <a:pPr marL="0" indent="0" algn="l" rtl="0">
              <a:buNone/>
            </a:pPr>
            <a:endParaRPr lang="en-US" dirty="0"/>
          </a:p>
        </p:txBody>
      </p:sp>
    </p:spTree>
    <p:extLst>
      <p:ext uri="{BB962C8B-B14F-4D97-AF65-F5344CB8AC3E}">
        <p14:creationId xmlns:p14="http://schemas.microsoft.com/office/powerpoint/2010/main" val="34618662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tx1"/>
                </a:solidFill>
                <a:latin typeface="Times New Roman" panose="02020603050405020304" pitchFamily="18" charset="0"/>
                <a:cs typeface="Times New Roman" panose="02020603050405020304" pitchFamily="18" charset="0"/>
              </a:rPr>
              <a:t>References</a:t>
            </a:r>
            <a:endParaRPr lang="en-US"/>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45</a:t>
            </a:fld>
            <a:endParaRPr lang="en-US">
              <a:solidFill>
                <a:srgbClr val="8CADAE">
                  <a:shade val="75000"/>
                </a:srgbClr>
              </a:solidFill>
            </a:endParaRPr>
          </a:p>
        </p:txBody>
      </p:sp>
      <p:sp>
        <p:nvSpPr>
          <p:cNvPr id="5" name="Content Placeholder 4"/>
          <p:cNvSpPr>
            <a:spLocks noGrp="1"/>
          </p:cNvSpPr>
          <p:nvPr>
            <p:ph sz="quarter" idx="13"/>
          </p:nvPr>
        </p:nvSpPr>
        <p:spPr>
          <a:xfrm>
            <a:off x="257490" y="1481512"/>
            <a:ext cx="11601199" cy="4766888"/>
          </a:xfrm>
        </p:spPr>
        <p:txBody>
          <a:bodyPr>
            <a:normAutofit fontScale="25000" lnSpcReduction="20000"/>
          </a:bodyPr>
          <a:lstStyle/>
          <a:p>
            <a:pPr marL="0" indent="0" algn="l" rtl="0">
              <a:buNone/>
            </a:pPr>
            <a:endParaRPr lang="en-US" sz="9600" dirty="0"/>
          </a:p>
          <a:p>
            <a:pPr marL="0" indent="0" algn="l" rtl="0">
              <a:buNone/>
            </a:pPr>
            <a:r>
              <a:rPr lang="en-US" sz="9600" dirty="0"/>
              <a:t>5.	</a:t>
            </a:r>
            <a:r>
              <a:rPr lang="en-US" sz="9600" dirty="0" err="1"/>
              <a:t>Struyf</a:t>
            </a:r>
            <a:r>
              <a:rPr lang="en-US" sz="9600" dirty="0"/>
              <a:t> F, </a:t>
            </a:r>
            <a:r>
              <a:rPr lang="en-US" sz="9600" dirty="0" err="1"/>
              <a:t>Cagnie</a:t>
            </a:r>
            <a:r>
              <a:rPr lang="en-US" sz="9600" dirty="0"/>
              <a:t> B, Cools A, </a:t>
            </a:r>
            <a:r>
              <a:rPr lang="en-US" sz="9600" dirty="0" err="1"/>
              <a:t>Baert</a:t>
            </a:r>
            <a:r>
              <a:rPr lang="en-US" sz="9600" dirty="0"/>
              <a:t> I, Van </a:t>
            </a:r>
            <a:r>
              <a:rPr lang="en-US" sz="9600" dirty="0" err="1"/>
              <a:t>Brempt</a:t>
            </a:r>
            <a:r>
              <a:rPr lang="en-US" sz="9600" dirty="0"/>
              <a:t> J, </a:t>
            </a:r>
            <a:r>
              <a:rPr lang="en-US" sz="9600" dirty="0" err="1"/>
              <a:t>Struyf</a:t>
            </a:r>
            <a:r>
              <a:rPr lang="en-US" sz="9600" dirty="0"/>
              <a:t> P, et al. </a:t>
            </a:r>
            <a:r>
              <a:rPr lang="en-US" sz="9600" dirty="0" err="1"/>
              <a:t>Scapulothoracic</a:t>
            </a:r>
            <a:r>
              <a:rPr lang="en-US" sz="9600" dirty="0"/>
              <a:t> muscle activity and recruitment timing in patients with shoulder impingement symptoms and </a:t>
            </a:r>
            <a:r>
              <a:rPr lang="en-US" sz="9600" dirty="0" err="1"/>
              <a:t>glenohumeral</a:t>
            </a:r>
            <a:r>
              <a:rPr lang="en-US" sz="9600" dirty="0"/>
              <a:t> instability. Journal of Electromyography and Kinesiology. 2014;24(2):277-84</a:t>
            </a:r>
            <a:r>
              <a:rPr lang="en-US" sz="9600" dirty="0" smtClean="0"/>
              <a:t>.</a:t>
            </a:r>
          </a:p>
          <a:p>
            <a:pPr marL="0" indent="0" algn="l" rtl="0">
              <a:buNone/>
            </a:pPr>
            <a:r>
              <a:rPr lang="en-US" sz="9600" dirty="0" smtClean="0"/>
              <a:t>6.	</a:t>
            </a:r>
            <a:r>
              <a:rPr lang="en-US" sz="9600" dirty="0" err="1" smtClean="0"/>
              <a:t>Wanivenhaus</a:t>
            </a:r>
            <a:r>
              <a:rPr lang="en-US" sz="9600" dirty="0" smtClean="0"/>
              <a:t> </a:t>
            </a:r>
            <a:r>
              <a:rPr lang="en-US" sz="9600" dirty="0"/>
              <a:t>F, Fox AJ, </a:t>
            </a:r>
            <a:r>
              <a:rPr lang="en-US" sz="9600" dirty="0" err="1"/>
              <a:t>Chaudhury</a:t>
            </a:r>
            <a:r>
              <a:rPr lang="en-US" sz="9600" dirty="0"/>
              <a:t> S, Rodeo SA. Epidemiology of injuries and prevention strategies in competitive swimmers. Sports Health: A Multidisciplinary Approach. 2012;4(3):246-51</a:t>
            </a:r>
            <a:r>
              <a:rPr lang="en-US" sz="9600" dirty="0" smtClean="0"/>
              <a:t>.</a:t>
            </a:r>
          </a:p>
          <a:p>
            <a:pPr marL="0" indent="0" algn="l" rtl="0">
              <a:buNone/>
            </a:pPr>
            <a:endParaRPr lang="en-US" sz="9600" dirty="0"/>
          </a:p>
          <a:p>
            <a:pPr marL="0" indent="0" algn="l" rtl="0">
              <a:buNone/>
            </a:pPr>
            <a:r>
              <a:rPr lang="en-US" sz="9600" dirty="0" smtClean="0"/>
              <a:t>7.      </a:t>
            </a:r>
            <a:r>
              <a:rPr lang="en-US" sz="9600" dirty="0" err="1" smtClean="0"/>
              <a:t>Yoo</a:t>
            </a:r>
            <a:r>
              <a:rPr lang="en-US" sz="9600" dirty="0" smtClean="0"/>
              <a:t> </a:t>
            </a:r>
            <a:r>
              <a:rPr lang="en-US" sz="9600" dirty="0"/>
              <a:t>W-g. Comparison of shoulder muscles activation for shoulder abduction between forward shoulder posture and asymptomatic persons. Journal of physical therapy science. 2013;25(7):815</a:t>
            </a:r>
            <a:r>
              <a:rPr lang="en-US" sz="9600" dirty="0" smtClean="0"/>
              <a:t>.</a:t>
            </a:r>
          </a:p>
          <a:p>
            <a:pPr marL="0" indent="0" algn="l" rtl="0">
              <a:buNone/>
            </a:pPr>
            <a:r>
              <a:rPr lang="en-US" sz="9600" dirty="0" smtClean="0"/>
              <a:t>8.       Clark </a:t>
            </a:r>
            <a:r>
              <a:rPr lang="en-US" sz="9600" dirty="0"/>
              <a:t>M, </a:t>
            </a:r>
            <a:r>
              <a:rPr lang="en-US" sz="9600" dirty="0" err="1"/>
              <a:t>Lucett</a:t>
            </a:r>
            <a:r>
              <a:rPr lang="en-US" sz="9600" dirty="0"/>
              <a:t> S. (2010). "NASM essentials of corrective exercise training", Lippincott Williams &amp; Wilkins.</a:t>
            </a:r>
            <a:r>
              <a:rPr lang="en-US" sz="4000" dirty="0"/>
              <a:t>	</a:t>
            </a:r>
          </a:p>
          <a:p>
            <a:pPr marL="1371600" indent="-1371600" algn="l" rtl="0">
              <a:buAutoNum type="arabicPeriod" startAt="7"/>
            </a:pPr>
            <a:endParaRPr lang="en-US" sz="9600" dirty="0"/>
          </a:p>
          <a:p>
            <a:pPr algn="l" rtl="0"/>
            <a:endParaRPr lang="en-US" sz="9600" dirty="0" smtClean="0"/>
          </a:p>
          <a:p>
            <a:pPr algn="l" rtl="0"/>
            <a:endParaRPr lang="en-US" sz="9600" dirty="0"/>
          </a:p>
          <a:p>
            <a:pPr algn="l" rtl="0"/>
            <a:endParaRPr lang="en-US" sz="9600" dirty="0" smtClean="0"/>
          </a:p>
          <a:p>
            <a:pPr algn="l" rtl="0"/>
            <a:endParaRPr lang="en-US" sz="9600" dirty="0"/>
          </a:p>
          <a:p>
            <a:pPr algn="l" rtl="0"/>
            <a:endParaRPr lang="en-US" sz="9600" dirty="0" smtClean="0"/>
          </a:p>
          <a:p>
            <a:pPr algn="l" rtl="0"/>
            <a:endParaRPr lang="en-US" sz="9600" dirty="0"/>
          </a:p>
          <a:p>
            <a:endParaRPr lang="en-US" dirty="0"/>
          </a:p>
        </p:txBody>
      </p:sp>
    </p:spTree>
    <p:extLst>
      <p:ext uri="{BB962C8B-B14F-4D97-AF65-F5344CB8AC3E}">
        <p14:creationId xmlns:p14="http://schemas.microsoft.com/office/powerpoint/2010/main" val="1847798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1"/>
                </a:solidFill>
                <a:latin typeface="Times New Roman" panose="02020603050405020304" pitchFamily="18" charset="0"/>
                <a:cs typeface="Times New Roman" panose="02020603050405020304" pitchFamily="18" charset="0"/>
              </a:rPr>
              <a:t>Impingement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dirty="0" smtClean="0">
                <a:solidFill>
                  <a:prstClr val="black"/>
                </a:solidFill>
              </a:rPr>
              <a:t>1</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5</a:t>
            </a:fld>
            <a:endParaRPr lang="en-US">
              <a:solidFill>
                <a:srgbClr val="8CADAE">
                  <a:shade val="75000"/>
                </a:srgbClr>
              </a:solidFill>
            </a:endParaRPr>
          </a:p>
        </p:txBody>
      </p:sp>
      <p:sp>
        <p:nvSpPr>
          <p:cNvPr id="5" name="Content Placeholder 4"/>
          <p:cNvSpPr>
            <a:spLocks noGrp="1"/>
          </p:cNvSpPr>
          <p:nvPr>
            <p:ph sz="quarter" idx="13"/>
          </p:nvPr>
        </p:nvSpPr>
        <p:spPr/>
        <p:txBody>
          <a:bodyPr>
            <a:normAutofit/>
          </a:bodyPr>
          <a:lstStyle/>
          <a:p>
            <a:pPr algn="just" rtl="0">
              <a:lnSpc>
                <a:spcPct val="150000"/>
              </a:lnSpc>
            </a:pPr>
            <a:r>
              <a:rPr lang="en-US" dirty="0" smtClean="0"/>
              <a:t>The shoulder </a:t>
            </a:r>
            <a:r>
              <a:rPr lang="en-US" dirty="0"/>
              <a:t>impingement </a:t>
            </a:r>
            <a:r>
              <a:rPr lang="en-US" dirty="0" smtClean="0"/>
              <a:t>occurs when </a:t>
            </a:r>
            <a:r>
              <a:rPr lang="en-US" dirty="0"/>
              <a:t>the rotator cuff tendons are impinged as </a:t>
            </a:r>
            <a:r>
              <a:rPr lang="en-US" dirty="0" smtClean="0"/>
              <a:t>they pass </a:t>
            </a:r>
            <a:r>
              <a:rPr lang="en-US" dirty="0"/>
              <a:t>through the </a:t>
            </a:r>
            <a:r>
              <a:rPr lang="en-US" dirty="0" err="1"/>
              <a:t>subacromial</a:t>
            </a:r>
            <a:r>
              <a:rPr lang="en-US" dirty="0"/>
              <a:t> space formed </a:t>
            </a:r>
            <a:r>
              <a:rPr lang="en-US" dirty="0" smtClean="0"/>
              <a:t>between the </a:t>
            </a:r>
            <a:r>
              <a:rPr lang="en-US" dirty="0"/>
              <a:t>acromion, </a:t>
            </a:r>
            <a:r>
              <a:rPr lang="en-US" dirty="0" err="1"/>
              <a:t>coracoacromial</a:t>
            </a:r>
            <a:r>
              <a:rPr lang="en-US" dirty="0"/>
              <a:t> arch and AC joint </a:t>
            </a:r>
            <a:r>
              <a:rPr lang="en-US" dirty="0" smtClean="0"/>
              <a:t>above and </a:t>
            </a:r>
            <a:r>
              <a:rPr lang="en-US" dirty="0"/>
              <a:t>the </a:t>
            </a:r>
            <a:r>
              <a:rPr lang="en-US" dirty="0" err="1"/>
              <a:t>glenohumeral</a:t>
            </a:r>
            <a:r>
              <a:rPr lang="en-US" dirty="0"/>
              <a:t> joint below. </a:t>
            </a:r>
          </a:p>
        </p:txBody>
      </p:sp>
    </p:spTree>
    <p:extLst>
      <p:ext uri="{BB962C8B-B14F-4D97-AF65-F5344CB8AC3E}">
        <p14:creationId xmlns:p14="http://schemas.microsoft.com/office/powerpoint/2010/main" val="1838208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dirty="0" smtClean="0">
                <a:solidFill>
                  <a:prstClr val="black"/>
                </a:solidFill>
              </a:rPr>
              <a:t>1</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6</a:t>
            </a:fld>
            <a:endParaRPr lang="en-US">
              <a:solidFill>
                <a:srgbClr val="8CADAE">
                  <a:shade val="75000"/>
                </a:srgbClr>
              </a:solidFill>
            </a:endParaRPr>
          </a:p>
        </p:txBody>
      </p:sp>
      <p:sp>
        <p:nvSpPr>
          <p:cNvPr id="5" name="Content Placeholder 4"/>
          <p:cNvSpPr>
            <a:spLocks noGrp="1"/>
          </p:cNvSpPr>
          <p:nvPr>
            <p:ph sz="quarter" idx="13"/>
          </p:nvPr>
        </p:nvSpPr>
        <p:spPr/>
        <p:txBody>
          <a:bodyPr>
            <a:normAutofit/>
          </a:bodyPr>
          <a:lstStyle/>
          <a:p>
            <a:pPr algn="l" rtl="0">
              <a:lnSpc>
                <a:spcPct val="150000"/>
              </a:lnSpc>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scapular stabilizers also play an </a:t>
            </a:r>
            <a:r>
              <a:rPr lang="en-US" dirty="0" smtClean="0">
                <a:latin typeface="Times New Roman" panose="02020603050405020304" pitchFamily="18" charset="0"/>
                <a:cs typeface="Times New Roman" panose="02020603050405020304" pitchFamily="18" charset="0"/>
              </a:rPr>
              <a:t>important role </a:t>
            </a:r>
            <a:r>
              <a:rPr lang="en-US" dirty="0">
                <a:latin typeface="Times New Roman" panose="02020603050405020304" pitchFamily="18" charset="0"/>
                <a:cs typeface="Times New Roman" panose="02020603050405020304" pitchFamily="18" charset="0"/>
              </a:rPr>
              <a:t>in shoulder </a:t>
            </a:r>
            <a:r>
              <a:rPr lang="en-US" dirty="0" smtClean="0">
                <a:latin typeface="Times New Roman" panose="02020603050405020304" pitchFamily="18" charset="0"/>
                <a:cs typeface="Times New Roman" panose="02020603050405020304" pitchFamily="18" charset="0"/>
              </a:rPr>
              <a:t>joint movement.</a:t>
            </a:r>
          </a:p>
          <a:p>
            <a:pPr algn="l" rtl="0">
              <a:lnSpc>
                <a:spcPct val="150000"/>
              </a:lnSpc>
            </a:pPr>
            <a:r>
              <a:rPr lang="en-US" dirty="0" err="1" smtClean="0">
                <a:latin typeface="Times New Roman" panose="02020603050405020304" pitchFamily="18" charset="0"/>
                <a:cs typeface="Times New Roman" panose="02020603050405020304" pitchFamily="18" charset="0"/>
              </a:rPr>
              <a:t>Glenohumeral</a:t>
            </a:r>
            <a:r>
              <a:rPr lang="en-US" dirty="0" smtClean="0">
                <a:latin typeface="Times New Roman" panose="02020603050405020304" pitchFamily="18" charset="0"/>
                <a:cs typeface="Times New Roman" panose="02020603050405020304" pitchFamily="18" charset="0"/>
              </a:rPr>
              <a:t> movement requires </a:t>
            </a:r>
            <a:r>
              <a:rPr lang="en-US" dirty="0">
                <a:latin typeface="Times New Roman" panose="02020603050405020304" pitchFamily="18" charset="0"/>
                <a:cs typeface="Times New Roman" panose="02020603050405020304" pitchFamily="18" charset="0"/>
              </a:rPr>
              <a:t>the </a:t>
            </a:r>
            <a:r>
              <a:rPr lang="en-US" dirty="0" err="1" smtClean="0">
                <a:latin typeface="Times New Roman" panose="02020603050405020304" pitchFamily="18" charset="0"/>
                <a:cs typeface="Times New Roman" panose="02020603050405020304" pitchFamily="18" charset="0"/>
              </a:rPr>
              <a:t>scapulothoracic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acromioclavicular</a:t>
            </a:r>
            <a:r>
              <a:rPr lang="en-US" dirty="0" smtClean="0">
                <a:latin typeface="Times New Roman" panose="02020603050405020304" pitchFamily="18" charset="0"/>
                <a:cs typeface="Times New Roman" panose="02020603050405020304" pitchFamily="18" charset="0"/>
              </a:rPr>
              <a:t> (AC) and </a:t>
            </a:r>
            <a:r>
              <a:rPr lang="en-US" dirty="0" err="1">
                <a:latin typeface="Times New Roman" panose="02020603050405020304" pitchFamily="18" charset="0"/>
                <a:cs typeface="Times New Roman" panose="02020603050405020304" pitchFamily="18" charset="0"/>
              </a:rPr>
              <a:t>sternoclavicular</a:t>
            </a:r>
            <a:r>
              <a:rPr lang="en-US" dirty="0">
                <a:latin typeface="Times New Roman" panose="02020603050405020304" pitchFamily="18" charset="0"/>
                <a:cs typeface="Times New Roman" panose="02020603050405020304" pitchFamily="18" charset="0"/>
              </a:rPr>
              <a:t> joints to </a:t>
            </a:r>
            <a:r>
              <a:rPr lang="en-US" dirty="0" smtClean="0">
                <a:latin typeface="Times New Roman" panose="02020603050405020304" pitchFamily="18" charset="0"/>
                <a:cs typeface="Times New Roman" panose="02020603050405020304" pitchFamily="18" charset="0"/>
              </a:rPr>
              <a:t>also move</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l" rtl="0">
              <a:lnSpc>
                <a:spcPct val="150000"/>
              </a:lnSpc>
            </a:pPr>
            <a:r>
              <a:rPr lang="en-US" dirty="0" smtClean="0">
                <a:latin typeface="Times New Roman" panose="02020603050405020304" pitchFamily="18" charset="0"/>
                <a:cs typeface="Times New Roman" panose="02020603050405020304" pitchFamily="18" charset="0"/>
              </a:rPr>
              <a:t>Normal shoulder </a:t>
            </a:r>
            <a:r>
              <a:rPr lang="en-US" dirty="0">
                <a:latin typeface="Times New Roman" panose="02020603050405020304" pitchFamily="18" charset="0"/>
                <a:cs typeface="Times New Roman" panose="02020603050405020304" pitchFamily="18" charset="0"/>
              </a:rPr>
              <a:t>function requires </a:t>
            </a:r>
            <a:r>
              <a:rPr lang="en-US" dirty="0" smtClean="0">
                <a:latin typeface="Times New Roman" panose="02020603050405020304" pitchFamily="18" charset="0"/>
                <a:cs typeface="Times New Roman" panose="02020603050405020304" pitchFamily="18" charset="0"/>
              </a:rPr>
              <a:t>smooth integration of movement of these </a:t>
            </a:r>
            <a:r>
              <a:rPr lang="en-US" dirty="0">
                <a:latin typeface="Times New Roman" panose="02020603050405020304" pitchFamily="18" charset="0"/>
                <a:cs typeface="Times New Roman" panose="02020603050405020304" pitchFamily="18" charset="0"/>
              </a:rPr>
              <a:t>joints. </a:t>
            </a:r>
            <a:r>
              <a:rPr lang="en-US" dirty="0" smtClean="0">
                <a:latin typeface="Times New Roman" panose="02020603050405020304" pitchFamily="18" charset="0"/>
                <a:cs typeface="Times New Roman" panose="02020603050405020304" pitchFamily="18" charset="0"/>
              </a:rPr>
              <a:t>This integrated movement </a:t>
            </a:r>
            <a:r>
              <a:rPr lang="en-US" dirty="0">
                <a:latin typeface="Times New Roman" panose="02020603050405020304" pitchFamily="18" charset="0"/>
                <a:cs typeface="Times New Roman" panose="02020603050405020304" pitchFamily="18" charset="0"/>
              </a:rPr>
              <a:t>is referred to as ‘</a:t>
            </a:r>
            <a:r>
              <a:rPr lang="en-US" dirty="0" err="1" smtClean="0">
                <a:latin typeface="Times New Roman" panose="02020603050405020304" pitchFamily="18" charset="0"/>
                <a:cs typeface="Times New Roman" panose="02020603050405020304" pitchFamily="18" charset="0"/>
              </a:rPr>
              <a:t>scapulohumeral</a:t>
            </a:r>
            <a:r>
              <a:rPr lang="en-US" dirty="0" smtClean="0">
                <a:latin typeface="Times New Roman" panose="02020603050405020304" pitchFamily="18" charset="0"/>
                <a:cs typeface="Times New Roman" panose="02020603050405020304" pitchFamily="18" charset="0"/>
              </a:rPr>
              <a:t> rhythm</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98262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solidFill>
                  <a:prstClr val="black"/>
                </a:solidFill>
                <a:latin typeface="Times New Roman" panose="02020603050405020304" pitchFamily="18" charset="0"/>
                <a:cs typeface="Times New Roman" panose="02020603050405020304" pitchFamily="18" charset="0"/>
              </a:rPr>
              <a:t>Scapulohumeral</a:t>
            </a:r>
            <a:r>
              <a:rPr lang="en-US" b="1" dirty="0">
                <a:solidFill>
                  <a:prstClr val="black"/>
                </a:solidFill>
                <a:latin typeface="Times New Roman" panose="02020603050405020304" pitchFamily="18" charset="0"/>
                <a:cs typeface="Times New Roman" panose="02020603050405020304" pitchFamily="18" charset="0"/>
              </a:rPr>
              <a:t> Rhythm</a:t>
            </a:r>
            <a:endParaRPr lang="en-US"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dirty="0" smtClean="0">
                <a:solidFill>
                  <a:prstClr val="black"/>
                </a:solidFill>
              </a:rPr>
              <a:t>4</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7</a:t>
            </a:fld>
            <a:endParaRPr lang="en-US">
              <a:solidFill>
                <a:srgbClr val="8CADAE">
                  <a:shade val="75000"/>
                </a:srgbClr>
              </a:solidFill>
            </a:endParaRPr>
          </a:p>
        </p:txBody>
      </p:sp>
      <p:sp>
        <p:nvSpPr>
          <p:cNvPr id="5" name="Content Placeholder 4"/>
          <p:cNvSpPr>
            <a:spLocks noGrp="1"/>
          </p:cNvSpPr>
          <p:nvPr>
            <p:ph sz="quarter" idx="13"/>
          </p:nvPr>
        </p:nvSpPr>
        <p:spPr>
          <a:xfrm>
            <a:off x="402337" y="1676400"/>
            <a:ext cx="11379199" cy="4572000"/>
          </a:xfrm>
        </p:spPr>
        <p:txBody>
          <a:bodyPr>
            <a:normAutofit/>
          </a:bodyPr>
          <a:lstStyle/>
          <a:p>
            <a:pPr algn="just" rtl="0"/>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scapula moves 1 degree for 2 degrees </a:t>
            </a:r>
            <a:r>
              <a:rPr lang="en-US" dirty="0" smtClean="0">
                <a:latin typeface="Times New Roman" panose="02020603050405020304" pitchFamily="18" charset="0"/>
                <a:cs typeface="Times New Roman" panose="02020603050405020304" pitchFamily="18" charset="0"/>
              </a:rPr>
              <a:t>of humeral motion.</a:t>
            </a:r>
          </a:p>
          <a:p>
            <a:pPr algn="just" rtl="0"/>
            <a:r>
              <a:rPr lang="en-US" dirty="0" smtClean="0">
                <a:latin typeface="Times New Roman" panose="02020603050405020304" pitchFamily="18" charset="0"/>
                <a:cs typeface="Times New Roman" panose="02020603050405020304" pitchFamily="18" charset="0"/>
              </a:rPr>
              <a:t>On </a:t>
            </a:r>
            <a:r>
              <a:rPr lang="en-US" dirty="0">
                <a:latin typeface="Times New Roman" panose="02020603050405020304" pitchFamily="18" charset="0"/>
                <a:cs typeface="Times New Roman" panose="02020603050405020304" pitchFamily="18" charset="0"/>
              </a:rPr>
              <a:t>completion of shoulder flexion, </a:t>
            </a:r>
            <a:r>
              <a:rPr lang="en-US" dirty="0" smtClean="0">
                <a:latin typeface="Times New Roman" panose="02020603050405020304" pitchFamily="18" charset="0"/>
                <a:cs typeface="Times New Roman" panose="02020603050405020304" pitchFamily="18" charset="0"/>
              </a:rPr>
              <a:t>the </a:t>
            </a:r>
            <a:r>
              <a:rPr lang="en-US" dirty="0" err="1" smtClean="0">
                <a:latin typeface="Times New Roman" panose="02020603050405020304" pitchFamily="18" charset="0"/>
                <a:cs typeface="Times New Roman" panose="02020603050405020304" pitchFamily="18" charset="0"/>
              </a:rPr>
              <a:t>glenohumeral</a:t>
            </a:r>
            <a:r>
              <a:rPr lang="en-US" dirty="0" smtClean="0">
                <a:latin typeface="Times New Roman" panose="02020603050405020304" pitchFamily="18" charset="0"/>
                <a:cs typeface="Times New Roman" panose="02020603050405020304" pitchFamily="18" charset="0"/>
              </a:rPr>
              <a:t> joint </a:t>
            </a:r>
            <a:r>
              <a:rPr lang="en-US" dirty="0">
                <a:latin typeface="Times New Roman" panose="02020603050405020304" pitchFamily="18" charset="0"/>
                <a:cs typeface="Times New Roman" panose="02020603050405020304" pitchFamily="18" charset="0"/>
              </a:rPr>
              <a:t>motion is 120 degrees </a:t>
            </a:r>
            <a:r>
              <a:rPr lang="en-US" dirty="0" smtClean="0">
                <a:latin typeface="Times New Roman" panose="02020603050405020304" pitchFamily="18" charset="0"/>
                <a:cs typeface="Times New Roman" panose="02020603050405020304" pitchFamily="18" charset="0"/>
              </a:rPr>
              <a:t>and the </a:t>
            </a:r>
            <a:r>
              <a:rPr lang="en-US" dirty="0" err="1" smtClean="0">
                <a:latin typeface="Times New Roman" panose="02020603050405020304" pitchFamily="18" charset="0"/>
                <a:cs typeface="Times New Roman" panose="02020603050405020304" pitchFamily="18" charset="0"/>
              </a:rPr>
              <a:t>scapulothoracic</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motion is 60 degrees.</a:t>
            </a:r>
          </a:p>
        </p:txBody>
      </p:sp>
      <p:pic>
        <p:nvPicPr>
          <p:cNvPr id="1026" name="Picture 2" descr="C:\Users\Arsalan\Desktop\pic\saad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417651"/>
            <a:ext cx="10671242"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433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dirty="0" smtClean="0">
                <a:solidFill>
                  <a:prstClr val="black"/>
                </a:solidFill>
              </a:rPr>
              <a:t>1</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8</a:t>
            </a:fld>
            <a:endParaRPr lang="en-US">
              <a:solidFill>
                <a:srgbClr val="8CADAE">
                  <a:shade val="75000"/>
                </a:srgbClr>
              </a:solidFill>
            </a:endParaRPr>
          </a:p>
        </p:txBody>
      </p:sp>
      <p:sp>
        <p:nvSpPr>
          <p:cNvPr id="5" name="Content Placeholder 4"/>
          <p:cNvSpPr>
            <a:spLocks noGrp="1"/>
          </p:cNvSpPr>
          <p:nvPr>
            <p:ph sz="quarter" idx="13"/>
          </p:nvPr>
        </p:nvSpPr>
        <p:spPr/>
        <p:txBody>
          <a:bodyPr/>
          <a:lstStyle/>
          <a:p>
            <a:pPr algn="just" rtl="0">
              <a:lnSpc>
                <a:spcPct val="150000"/>
              </a:lnSpc>
            </a:pPr>
            <a:r>
              <a:rPr lang="en-US" dirty="0" smtClean="0">
                <a:latin typeface="Times New Roman" panose="02020603050405020304" pitchFamily="18" charset="0"/>
                <a:cs typeface="Times New Roman" panose="02020603050405020304" pitchFamily="18" charset="0"/>
              </a:rPr>
              <a:t>Scapular movement ensures </a:t>
            </a:r>
            <a:r>
              <a:rPr lang="en-US" dirty="0">
                <a:latin typeface="Times New Roman" panose="02020603050405020304" pitchFamily="18" charset="0"/>
                <a:cs typeface="Times New Roman" panose="02020603050405020304" pitchFamily="18" charset="0"/>
              </a:rPr>
              <a:t>that the </a:t>
            </a:r>
            <a:r>
              <a:rPr lang="en-US" dirty="0" err="1">
                <a:latin typeface="Times New Roman" panose="02020603050405020304" pitchFamily="18" charset="0"/>
                <a:cs typeface="Times New Roman" panose="02020603050405020304" pitchFamily="18" charset="0"/>
              </a:rPr>
              <a:t>coracoacromial</a:t>
            </a:r>
            <a:r>
              <a:rPr lang="en-US" dirty="0">
                <a:latin typeface="Times New Roman" panose="02020603050405020304" pitchFamily="18" charset="0"/>
                <a:cs typeface="Times New Roman" panose="02020603050405020304" pitchFamily="18" charset="0"/>
              </a:rPr>
              <a:t> arch is removed </a:t>
            </a:r>
            <a:r>
              <a:rPr lang="en-US" dirty="0" smtClean="0">
                <a:latin typeface="Times New Roman" panose="02020603050405020304" pitchFamily="18" charset="0"/>
                <a:cs typeface="Times New Roman" panose="02020603050405020304" pitchFamily="18" charset="0"/>
              </a:rPr>
              <a:t>from the </a:t>
            </a:r>
            <a:r>
              <a:rPr lang="en-US" dirty="0">
                <a:latin typeface="Times New Roman" panose="02020603050405020304" pitchFamily="18" charset="0"/>
                <a:cs typeface="Times New Roman" panose="02020603050405020304" pitchFamily="18" charset="0"/>
              </a:rPr>
              <a:t>path of the upwardly elevating </a:t>
            </a:r>
            <a:r>
              <a:rPr lang="en-US" dirty="0" err="1">
                <a:latin typeface="Times New Roman" panose="02020603050405020304" pitchFamily="18" charset="0"/>
                <a:cs typeface="Times New Roman" panose="02020603050405020304" pitchFamily="18" charset="0"/>
              </a:rPr>
              <a:t>humerus</a:t>
            </a:r>
            <a:r>
              <a:rPr lang="en-US" dirty="0">
                <a:latin typeface="Times New Roman" panose="02020603050405020304" pitchFamily="18" charset="0"/>
                <a:cs typeface="Times New Roman" panose="02020603050405020304" pitchFamily="18" charset="0"/>
              </a:rPr>
              <a:t>, in </a:t>
            </a:r>
            <a:r>
              <a:rPr lang="en-US" dirty="0" smtClean="0">
                <a:latin typeface="Times New Roman" panose="02020603050405020304" pitchFamily="18" charset="0"/>
                <a:cs typeface="Times New Roman" panose="02020603050405020304" pitchFamily="18" charset="0"/>
              </a:rPr>
              <a:t>particular its greater </a:t>
            </a:r>
            <a:r>
              <a:rPr lang="en-US" dirty="0">
                <a:latin typeface="Times New Roman" panose="02020603050405020304" pitchFamily="18" charset="0"/>
                <a:cs typeface="Times New Roman" panose="02020603050405020304" pitchFamily="18" charset="0"/>
              </a:rPr>
              <a:t>tuberosity, via upward rotation </a:t>
            </a:r>
            <a:r>
              <a:rPr lang="en-US" dirty="0" smtClean="0">
                <a:latin typeface="Times New Roman" panose="02020603050405020304" pitchFamily="18" charset="0"/>
                <a:cs typeface="Times New Roman" panose="02020603050405020304" pitchFamily="18" charset="0"/>
              </a:rPr>
              <a:t>of the </a:t>
            </a:r>
            <a:r>
              <a:rPr lang="en-US" dirty="0">
                <a:latin typeface="Times New Roman" panose="02020603050405020304" pitchFamily="18" charset="0"/>
                <a:cs typeface="Times New Roman" panose="02020603050405020304" pitchFamily="18" charset="0"/>
              </a:rPr>
              <a:t>scapula, thus avoiding potential impingement.</a:t>
            </a:r>
          </a:p>
        </p:txBody>
      </p:sp>
      <p:pic>
        <p:nvPicPr>
          <p:cNvPr id="6" name="Picture 2" descr="C:\Users\Arsalan\Desktop\pic\saad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962399"/>
            <a:ext cx="10671242" cy="2274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706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dirty="0" smtClean="0">
                <a:solidFill>
                  <a:prstClr val="black"/>
                </a:solidFill>
              </a:rPr>
              <a:t>4</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8CADAE">
                    <a:shade val="75000"/>
                  </a:srgbClr>
                </a:solidFill>
              </a:rPr>
              <a:pPr/>
              <a:t>9</a:t>
            </a:fld>
            <a:endParaRPr lang="en-US">
              <a:solidFill>
                <a:srgbClr val="8CADAE">
                  <a:shade val="75000"/>
                </a:srgbClr>
              </a:solidFill>
            </a:endParaRPr>
          </a:p>
        </p:txBody>
      </p:sp>
      <p:sp>
        <p:nvSpPr>
          <p:cNvPr id="5" name="Content Placeholder 4"/>
          <p:cNvSpPr>
            <a:spLocks noGrp="1"/>
          </p:cNvSpPr>
          <p:nvPr>
            <p:ph sz="quarter" idx="13"/>
          </p:nvPr>
        </p:nvSpPr>
        <p:spPr/>
        <p:txBody>
          <a:bodyPr>
            <a:normAutofit/>
          </a:bodyPr>
          <a:lstStyle/>
          <a:p>
            <a:pPr marL="0" indent="0" algn="just" rtl="0">
              <a:lnSpc>
                <a:spcPct val="150000"/>
              </a:lnSpc>
              <a:buNone/>
            </a:pPr>
            <a:r>
              <a:rPr lang="en-US" sz="2800" dirty="0"/>
              <a:t>Because the scapula plays a critical role in controlling the position of the </a:t>
            </a:r>
            <a:r>
              <a:rPr lang="en-US" sz="2800" dirty="0" err="1"/>
              <a:t>glenoid</a:t>
            </a:r>
            <a:r>
              <a:rPr lang="en-US" sz="2800" dirty="0"/>
              <a:t>, relatively small changes in the action of </a:t>
            </a:r>
            <a:r>
              <a:rPr lang="en-US" sz="2800" dirty="0" err="1"/>
              <a:t>thoracoscapular</a:t>
            </a:r>
            <a:r>
              <a:rPr lang="en-US" sz="2800" dirty="0"/>
              <a:t> muscles can affect the alignment and forces involved in movement around the </a:t>
            </a:r>
            <a:r>
              <a:rPr lang="en-US" sz="2800" dirty="0" err="1"/>
              <a:t>glenohumeral</a:t>
            </a:r>
            <a:r>
              <a:rPr lang="en-US" sz="2800" dirty="0"/>
              <a:t> joint.</a:t>
            </a:r>
          </a:p>
        </p:txBody>
      </p:sp>
    </p:spTree>
    <p:extLst>
      <p:ext uri="{BB962C8B-B14F-4D97-AF65-F5344CB8AC3E}">
        <p14:creationId xmlns:p14="http://schemas.microsoft.com/office/powerpoint/2010/main" val="13444521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2073</TotalTime>
  <Words>3158</Words>
  <Application>Microsoft Office PowerPoint</Application>
  <PresentationFormat>Widescreen</PresentationFormat>
  <Paragraphs>237</Paragraphs>
  <Slides>45</Slides>
  <Notes>20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45</vt:i4>
      </vt:variant>
    </vt:vector>
  </HeadingPairs>
  <TitlesOfParts>
    <vt:vector size="56" baseType="lpstr">
      <vt:lpstr>Aharoni</vt:lpstr>
      <vt:lpstr>Arial</vt:lpstr>
      <vt:lpstr>B Nazanin</vt:lpstr>
      <vt:lpstr>BrandingSans-Bold</vt:lpstr>
      <vt:lpstr>Calibri</vt:lpstr>
      <vt:lpstr>Georgia</vt:lpstr>
      <vt:lpstr>Times New Roman</vt:lpstr>
      <vt:lpstr>Wingdings</vt:lpstr>
      <vt:lpstr>Wingdings 2</vt:lpstr>
      <vt:lpstr>1_Civic</vt:lpstr>
      <vt:lpstr>Civic</vt:lpstr>
      <vt:lpstr>PowerPoint Presentation</vt:lpstr>
      <vt:lpstr>PowerPoint Presentation</vt:lpstr>
      <vt:lpstr>Introduction</vt:lpstr>
      <vt:lpstr>Injuries of the shoulder</vt:lpstr>
      <vt:lpstr>Impingement</vt:lpstr>
      <vt:lpstr>PowerPoint Presentation</vt:lpstr>
      <vt:lpstr>Scapulohumeral Rhythm</vt:lpstr>
      <vt:lpstr>PowerPoint Presentation</vt:lpstr>
      <vt:lpstr>PowerPoint Presentation</vt:lpstr>
      <vt:lpstr>Scapular force couple</vt:lpstr>
      <vt:lpstr>The levator scapula</vt:lpstr>
      <vt:lpstr>The rhomboid muscles</vt:lpstr>
      <vt:lpstr>The serratus anterior muscle </vt:lpstr>
      <vt:lpstr> Pectoralis Major and  Latissimus Dorsi </vt:lpstr>
      <vt:lpstr>The Deltoid muscle</vt:lpstr>
      <vt:lpstr>The rotator cuff muscles</vt:lpstr>
      <vt:lpstr>The supraspinatus muscle</vt:lpstr>
      <vt:lpstr>Compression of the supraspinatus tendon</vt:lpstr>
      <vt:lpstr>Teres minor and Infraspinatus muscles </vt:lpstr>
      <vt:lpstr>The Subscapularis Muscle </vt:lpstr>
      <vt:lpstr>Scapulohumeral Muscles</vt:lpstr>
      <vt:lpstr>Risk Factors of  Shoulder Impingment </vt:lpstr>
      <vt:lpstr>Muscle Activation</vt:lpstr>
      <vt:lpstr>Alignment</vt:lpstr>
      <vt:lpstr>Shoulder Medial Rotation Syndrome</vt:lpstr>
      <vt:lpstr>Shoulder Medial Rotation Syndrome</vt:lpstr>
      <vt:lpstr>NORMAL JOINT END RANGES OF MOTION </vt:lpstr>
      <vt:lpstr>Range of Motion Assessments</vt:lpstr>
      <vt:lpstr>Range of Motion Assessments</vt:lpstr>
      <vt:lpstr>Range of Motion Assessments</vt:lpstr>
      <vt:lpstr>Strength Assessment</vt:lpstr>
      <vt:lpstr>Strength Assessment</vt:lpstr>
      <vt:lpstr>Strength Assessment</vt:lpstr>
      <vt:lpstr>Length Assessment</vt:lpstr>
      <vt:lpstr>Length Assessment</vt:lpstr>
      <vt:lpstr>Corrective exercise</vt:lpstr>
      <vt:lpstr>Corrective exercise</vt:lpstr>
      <vt:lpstr>Corrective exercise</vt:lpstr>
      <vt:lpstr>Corrective exercise</vt:lpstr>
      <vt:lpstr> corrective exercise</vt:lpstr>
      <vt:lpstr>Corrective exercise</vt:lpstr>
      <vt:lpstr>Corrective exercise</vt:lpstr>
      <vt:lpstr>PowerPoint Presentation</vt:lpstr>
      <vt:lpstr>References</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Arsalan</dc:creator>
  <cp:lastModifiedBy>abolfazl</cp:lastModifiedBy>
  <cp:revision>264</cp:revision>
  <dcterms:created xsi:type="dcterms:W3CDTF">2006-08-16T00:00:00Z</dcterms:created>
  <dcterms:modified xsi:type="dcterms:W3CDTF">2023-11-09T10:14:19Z</dcterms:modified>
</cp:coreProperties>
</file>