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83" r:id="rId3"/>
    <p:sldId id="282" r:id="rId4"/>
    <p:sldId id="284" r:id="rId5"/>
    <p:sldId id="285" r:id="rId6"/>
    <p:sldId id="278" r:id="rId7"/>
    <p:sldId id="279" r:id="rId8"/>
    <p:sldId id="258" r:id="rId9"/>
    <p:sldId id="259" r:id="rId10"/>
    <p:sldId id="260" r:id="rId11"/>
    <p:sldId id="286" r:id="rId12"/>
    <p:sldId id="261" r:id="rId13"/>
    <p:sldId id="288" r:id="rId14"/>
    <p:sldId id="289" r:id="rId15"/>
    <p:sldId id="263" r:id="rId16"/>
    <p:sldId id="264" r:id="rId17"/>
    <p:sldId id="268" r:id="rId18"/>
    <p:sldId id="267" r:id="rId19"/>
    <p:sldId id="269" r:id="rId20"/>
    <p:sldId id="270" r:id="rId21"/>
    <p:sldId id="290" r:id="rId22"/>
    <p:sldId id="271" r:id="rId23"/>
    <p:sldId id="272" r:id="rId24"/>
    <p:sldId id="273" r:id="rId25"/>
    <p:sldId id="274" r:id="rId26"/>
    <p:sldId id="275" r:id="rId27"/>
    <p:sldId id="276" r:id="rId28"/>
    <p:sldId id="280" r:id="rId29"/>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2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BA451F8E-B8C3-496D-8A2F-FFDD9AE205D3}" type="datetimeFigureOut">
              <a:rPr lang="fa-IR" smtClean="0"/>
              <a:t>04/26/1445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0240273-BBF4-44A3-86C0-9FC3D7B1AF7A}" type="slidenum">
              <a:rPr lang="fa-IR" smtClean="0"/>
              <a:t>‹#›</a:t>
            </a:fld>
            <a:endParaRPr lang="fa-IR"/>
          </a:p>
        </p:txBody>
      </p:sp>
    </p:spTree>
    <p:extLst>
      <p:ext uri="{BB962C8B-B14F-4D97-AF65-F5344CB8AC3E}">
        <p14:creationId xmlns:p14="http://schemas.microsoft.com/office/powerpoint/2010/main" val="4039183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A451F8E-B8C3-496D-8A2F-FFDD9AE205D3}" type="datetimeFigureOut">
              <a:rPr lang="fa-IR" smtClean="0"/>
              <a:t>04/26/1445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0240273-BBF4-44A3-86C0-9FC3D7B1AF7A}" type="slidenum">
              <a:rPr lang="fa-IR" smtClean="0"/>
              <a:t>‹#›</a:t>
            </a:fld>
            <a:endParaRPr lang="fa-IR"/>
          </a:p>
        </p:txBody>
      </p:sp>
    </p:spTree>
    <p:extLst>
      <p:ext uri="{BB962C8B-B14F-4D97-AF65-F5344CB8AC3E}">
        <p14:creationId xmlns:p14="http://schemas.microsoft.com/office/powerpoint/2010/main" val="3609844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A451F8E-B8C3-496D-8A2F-FFDD9AE205D3}" type="datetimeFigureOut">
              <a:rPr lang="fa-IR" smtClean="0"/>
              <a:t>04/26/1445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0240273-BBF4-44A3-86C0-9FC3D7B1AF7A}" type="slidenum">
              <a:rPr lang="fa-IR" smtClean="0"/>
              <a:t>‹#›</a:t>
            </a:fld>
            <a:endParaRPr lang="fa-IR"/>
          </a:p>
        </p:txBody>
      </p:sp>
    </p:spTree>
    <p:extLst>
      <p:ext uri="{BB962C8B-B14F-4D97-AF65-F5344CB8AC3E}">
        <p14:creationId xmlns:p14="http://schemas.microsoft.com/office/powerpoint/2010/main" val="2672879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A451F8E-B8C3-496D-8A2F-FFDD9AE205D3}" type="datetimeFigureOut">
              <a:rPr lang="fa-IR" smtClean="0"/>
              <a:t>04/26/1445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0240273-BBF4-44A3-86C0-9FC3D7B1AF7A}" type="slidenum">
              <a:rPr lang="fa-IR" smtClean="0"/>
              <a:t>‹#›</a:t>
            </a:fld>
            <a:endParaRPr lang="fa-IR"/>
          </a:p>
        </p:txBody>
      </p:sp>
    </p:spTree>
    <p:extLst>
      <p:ext uri="{BB962C8B-B14F-4D97-AF65-F5344CB8AC3E}">
        <p14:creationId xmlns:p14="http://schemas.microsoft.com/office/powerpoint/2010/main" val="3776647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451F8E-B8C3-496D-8A2F-FFDD9AE205D3}" type="datetimeFigureOut">
              <a:rPr lang="fa-IR" smtClean="0"/>
              <a:t>04/26/1445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0240273-BBF4-44A3-86C0-9FC3D7B1AF7A}" type="slidenum">
              <a:rPr lang="fa-IR" smtClean="0"/>
              <a:t>‹#›</a:t>
            </a:fld>
            <a:endParaRPr lang="fa-IR"/>
          </a:p>
        </p:txBody>
      </p:sp>
    </p:spTree>
    <p:extLst>
      <p:ext uri="{BB962C8B-B14F-4D97-AF65-F5344CB8AC3E}">
        <p14:creationId xmlns:p14="http://schemas.microsoft.com/office/powerpoint/2010/main" val="2229167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BA451F8E-B8C3-496D-8A2F-FFDD9AE205D3}" type="datetimeFigureOut">
              <a:rPr lang="fa-IR" smtClean="0"/>
              <a:t>04/26/1445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0240273-BBF4-44A3-86C0-9FC3D7B1AF7A}" type="slidenum">
              <a:rPr lang="fa-IR" smtClean="0"/>
              <a:t>‹#›</a:t>
            </a:fld>
            <a:endParaRPr lang="fa-IR"/>
          </a:p>
        </p:txBody>
      </p:sp>
    </p:spTree>
    <p:extLst>
      <p:ext uri="{BB962C8B-B14F-4D97-AF65-F5344CB8AC3E}">
        <p14:creationId xmlns:p14="http://schemas.microsoft.com/office/powerpoint/2010/main" val="1677238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BA451F8E-B8C3-496D-8A2F-FFDD9AE205D3}" type="datetimeFigureOut">
              <a:rPr lang="fa-IR" smtClean="0"/>
              <a:t>04/26/1445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70240273-BBF4-44A3-86C0-9FC3D7B1AF7A}" type="slidenum">
              <a:rPr lang="fa-IR" smtClean="0"/>
              <a:t>‹#›</a:t>
            </a:fld>
            <a:endParaRPr lang="fa-IR"/>
          </a:p>
        </p:txBody>
      </p:sp>
    </p:spTree>
    <p:extLst>
      <p:ext uri="{BB962C8B-B14F-4D97-AF65-F5344CB8AC3E}">
        <p14:creationId xmlns:p14="http://schemas.microsoft.com/office/powerpoint/2010/main" val="3220567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BA451F8E-B8C3-496D-8A2F-FFDD9AE205D3}" type="datetimeFigureOut">
              <a:rPr lang="fa-IR" smtClean="0"/>
              <a:t>04/26/1445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0240273-BBF4-44A3-86C0-9FC3D7B1AF7A}" type="slidenum">
              <a:rPr lang="fa-IR" smtClean="0"/>
              <a:t>‹#›</a:t>
            </a:fld>
            <a:endParaRPr lang="fa-IR"/>
          </a:p>
        </p:txBody>
      </p:sp>
    </p:spTree>
    <p:extLst>
      <p:ext uri="{BB962C8B-B14F-4D97-AF65-F5344CB8AC3E}">
        <p14:creationId xmlns:p14="http://schemas.microsoft.com/office/powerpoint/2010/main" val="1790378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451F8E-B8C3-496D-8A2F-FFDD9AE205D3}" type="datetimeFigureOut">
              <a:rPr lang="fa-IR" smtClean="0"/>
              <a:t>04/26/1445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70240273-BBF4-44A3-86C0-9FC3D7B1AF7A}" type="slidenum">
              <a:rPr lang="fa-IR" smtClean="0"/>
              <a:t>‹#›</a:t>
            </a:fld>
            <a:endParaRPr lang="fa-IR"/>
          </a:p>
        </p:txBody>
      </p:sp>
    </p:spTree>
    <p:extLst>
      <p:ext uri="{BB962C8B-B14F-4D97-AF65-F5344CB8AC3E}">
        <p14:creationId xmlns:p14="http://schemas.microsoft.com/office/powerpoint/2010/main" val="1709780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451F8E-B8C3-496D-8A2F-FFDD9AE205D3}" type="datetimeFigureOut">
              <a:rPr lang="fa-IR" smtClean="0"/>
              <a:t>04/26/1445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0240273-BBF4-44A3-86C0-9FC3D7B1AF7A}" type="slidenum">
              <a:rPr lang="fa-IR" smtClean="0"/>
              <a:t>‹#›</a:t>
            </a:fld>
            <a:endParaRPr lang="fa-IR"/>
          </a:p>
        </p:txBody>
      </p:sp>
    </p:spTree>
    <p:extLst>
      <p:ext uri="{BB962C8B-B14F-4D97-AF65-F5344CB8AC3E}">
        <p14:creationId xmlns:p14="http://schemas.microsoft.com/office/powerpoint/2010/main" val="1775633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451F8E-B8C3-496D-8A2F-FFDD9AE205D3}" type="datetimeFigureOut">
              <a:rPr lang="fa-IR" smtClean="0"/>
              <a:t>04/26/1445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0240273-BBF4-44A3-86C0-9FC3D7B1AF7A}" type="slidenum">
              <a:rPr lang="fa-IR" smtClean="0"/>
              <a:t>‹#›</a:t>
            </a:fld>
            <a:endParaRPr lang="fa-IR"/>
          </a:p>
        </p:txBody>
      </p:sp>
    </p:spTree>
    <p:extLst>
      <p:ext uri="{BB962C8B-B14F-4D97-AF65-F5344CB8AC3E}">
        <p14:creationId xmlns:p14="http://schemas.microsoft.com/office/powerpoint/2010/main" val="1784640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A451F8E-B8C3-496D-8A2F-FFDD9AE205D3}" type="datetimeFigureOut">
              <a:rPr lang="fa-IR" smtClean="0"/>
              <a:t>04/26/1445</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0240273-BBF4-44A3-86C0-9FC3D7B1AF7A}" type="slidenum">
              <a:rPr lang="fa-IR" smtClean="0"/>
              <a:t>‹#›</a:t>
            </a:fld>
            <a:endParaRPr lang="fa-IR"/>
          </a:p>
        </p:txBody>
      </p:sp>
    </p:spTree>
    <p:extLst>
      <p:ext uri="{BB962C8B-B14F-4D97-AF65-F5344CB8AC3E}">
        <p14:creationId xmlns:p14="http://schemas.microsoft.com/office/powerpoint/2010/main" val="550271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arnoldsho.com/product/squatfi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3677" y="560439"/>
            <a:ext cx="11002297" cy="5840361"/>
          </a:xfrm>
        </p:spPr>
        <p:txBody>
          <a:bodyPr/>
          <a:lstStyle/>
          <a:p>
            <a:endParaRPr lang="fa-IR" dirty="0" smtClean="0"/>
          </a:p>
          <a:p>
            <a:endParaRPr lang="fa-IR" dirty="0"/>
          </a:p>
          <a:p>
            <a:r>
              <a:rPr lang="fa-IR" sz="4000" b="1" dirty="0" smtClean="0"/>
              <a:t>موضوع ارائه: </a:t>
            </a:r>
            <a:r>
              <a:rPr lang="fa-IR" sz="4000" b="1" dirty="0" smtClean="0">
                <a:solidFill>
                  <a:srgbClr val="FF0000"/>
                </a:solidFill>
              </a:rPr>
              <a:t>تحلیل اسکات در تمرینات اصلاحی</a:t>
            </a:r>
          </a:p>
          <a:p>
            <a:endParaRPr lang="fa-IR" sz="4000" b="1" dirty="0"/>
          </a:p>
          <a:p>
            <a:r>
              <a:rPr lang="fa-IR" sz="4000" b="1" dirty="0" smtClean="0"/>
              <a:t>ارائه کننده: </a:t>
            </a:r>
            <a:r>
              <a:rPr lang="fa-IR" sz="4000" b="1" dirty="0" smtClean="0">
                <a:solidFill>
                  <a:srgbClr val="FF0000"/>
                </a:solidFill>
              </a:rPr>
              <a:t>ابوالفضل زاهدی</a:t>
            </a:r>
            <a:endParaRPr lang="fa-IR" sz="4000" b="1" dirty="0">
              <a:solidFill>
                <a:srgbClr val="FF0000"/>
              </a:solidFill>
            </a:endParaRPr>
          </a:p>
        </p:txBody>
      </p:sp>
    </p:spTree>
    <p:extLst>
      <p:ext uri="{BB962C8B-B14F-4D97-AF65-F5344CB8AC3E}">
        <p14:creationId xmlns:p14="http://schemas.microsoft.com/office/powerpoint/2010/main" val="1292817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3677" y="560439"/>
            <a:ext cx="11002297" cy="5840361"/>
          </a:xfrm>
        </p:spPr>
        <p:txBody>
          <a:bodyPr/>
          <a:lstStyle/>
          <a:p>
            <a:pPr lvl="0"/>
            <a:r>
              <a:rPr lang="fa-IR" sz="3600" b="1" dirty="0"/>
              <a:t>روش سنتی</a:t>
            </a:r>
            <a:r>
              <a:rPr lang="fa-IR" sz="3600" dirty="0"/>
              <a:t>: این متد، مشکلات اسکات را در عضله می بیند و می گوید اگر زانو به داخل برود باید عضلات نزدیک کننده ران را کشش داد و عضلات دورکننده ران را تقویت کرد</a:t>
            </a:r>
            <a:r>
              <a:rPr lang="fa-IR" sz="3600" dirty="0" smtClean="0"/>
              <a:t>.</a:t>
            </a:r>
          </a:p>
          <a:p>
            <a:pPr lvl="0"/>
            <a:r>
              <a:rPr lang="fa-IR" sz="3600" dirty="0" smtClean="0"/>
              <a:t> </a:t>
            </a:r>
            <a:endParaRPr lang="en-US" sz="3600" dirty="0"/>
          </a:p>
          <a:p>
            <a:pPr lvl="0"/>
            <a:r>
              <a:rPr lang="fa-IR" sz="3600" b="1" dirty="0"/>
              <a:t>روش عملکردی</a:t>
            </a:r>
            <a:r>
              <a:rPr lang="fa-IR" sz="3600" dirty="0"/>
              <a:t>: این دیدگاه می گوید، اگر اسکات فردی دچار مشکل است یک عدم ارتباط بین مغز و بدن است. یعنی مغز نمیتواند، الگوی حرکتی را بازآوری کند. </a:t>
            </a:r>
            <a:endParaRPr lang="fa-IR" dirty="0"/>
          </a:p>
        </p:txBody>
      </p:sp>
    </p:spTree>
    <p:extLst>
      <p:ext uri="{BB962C8B-B14F-4D97-AF65-F5344CB8AC3E}">
        <p14:creationId xmlns:p14="http://schemas.microsoft.com/office/powerpoint/2010/main" val="3504778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3677" y="560439"/>
            <a:ext cx="11002297" cy="5840361"/>
          </a:xfrm>
        </p:spPr>
        <p:txBody>
          <a:bodyPr/>
          <a:lstStyle/>
          <a:p>
            <a:pPr lvl="0"/>
            <a:endParaRPr lang="fa-IR" sz="3600" dirty="0" smtClean="0"/>
          </a:p>
          <a:p>
            <a:pPr lvl="0"/>
            <a:r>
              <a:rPr lang="fa-IR" sz="4800" b="1" dirty="0" smtClean="0">
                <a:solidFill>
                  <a:srgbClr val="FF0000"/>
                </a:solidFill>
              </a:rPr>
              <a:t>مغز ما چشم ندارد. </a:t>
            </a:r>
            <a:endParaRPr lang="fa-IR" sz="4800" b="1" dirty="0">
              <a:solidFill>
                <a:srgbClr val="FF0000"/>
              </a:solidFill>
            </a:endParaRPr>
          </a:p>
          <a:p>
            <a:pPr lvl="0"/>
            <a:r>
              <a:rPr lang="fa-IR" sz="3600" dirty="0" smtClean="0">
                <a:solidFill>
                  <a:srgbClr val="00B050"/>
                </a:solidFill>
              </a:rPr>
              <a:t>مغز ما عضله را نمی شناسد، مغز، حرکت را می شناسد. </a:t>
            </a:r>
            <a:r>
              <a:rPr lang="fa-IR" sz="3600" dirty="0" smtClean="0"/>
              <a:t>به همین خاطر در اصلاح اسکات روی الگوی حرکتی و حرکت کار می کنیم. اگر حرکت اصلاح شود اون عضله ای که باید فراخوانی شود به موقع فراخوانی می شود. </a:t>
            </a:r>
            <a:endParaRPr lang="en-US" sz="3600" dirty="0" smtClean="0"/>
          </a:p>
          <a:p>
            <a:endParaRPr lang="fa-IR" dirty="0"/>
          </a:p>
        </p:txBody>
      </p:sp>
    </p:spTree>
    <p:extLst>
      <p:ext uri="{BB962C8B-B14F-4D97-AF65-F5344CB8AC3E}">
        <p14:creationId xmlns:p14="http://schemas.microsoft.com/office/powerpoint/2010/main" val="851715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3677" y="560439"/>
            <a:ext cx="11002297" cy="5840361"/>
          </a:xfrm>
        </p:spPr>
        <p:txBody>
          <a:bodyPr/>
          <a:lstStyle/>
          <a:p>
            <a:r>
              <a:rPr lang="fa-IR" sz="4800" b="1" dirty="0" smtClean="0"/>
              <a:t>3 روش تمرین اصلاحی در دیدگاه عملکردی</a:t>
            </a:r>
          </a:p>
          <a:p>
            <a:endParaRPr lang="en-US" dirty="0"/>
          </a:p>
          <a:p>
            <a:pPr lvl="0"/>
            <a:r>
              <a:rPr lang="fa-IR" sz="3600" b="1" dirty="0"/>
              <a:t>تمرینات عصبی عضلانی واکنشی (</a:t>
            </a:r>
            <a:r>
              <a:rPr lang="en-US" sz="3600" b="1" dirty="0"/>
              <a:t>RNT</a:t>
            </a:r>
            <a:r>
              <a:rPr lang="fa-IR" sz="3600" b="1" dirty="0"/>
              <a:t> </a:t>
            </a:r>
            <a:r>
              <a:rPr lang="fa-IR" sz="3600" b="1" dirty="0" smtClean="0"/>
              <a:t>)</a:t>
            </a:r>
          </a:p>
          <a:p>
            <a:pPr lvl="0"/>
            <a:r>
              <a:rPr lang="fa-IR" sz="3600" b="1" dirty="0" smtClean="0"/>
              <a:t>الگوی </a:t>
            </a:r>
            <a:r>
              <a:rPr lang="fa-IR" sz="3600" b="1" dirty="0"/>
              <a:t>بارگذاری (</a:t>
            </a:r>
            <a:r>
              <a:rPr lang="en-US" sz="3600" b="1" dirty="0"/>
              <a:t>Loaded pattern</a:t>
            </a:r>
            <a:r>
              <a:rPr lang="fa-IR" sz="3600" b="1" dirty="0"/>
              <a:t> </a:t>
            </a:r>
            <a:r>
              <a:rPr lang="fa-IR" sz="3600" b="1" dirty="0" smtClean="0"/>
              <a:t>)</a:t>
            </a:r>
          </a:p>
          <a:p>
            <a:pPr lvl="0"/>
            <a:r>
              <a:rPr lang="fa-IR" sz="3600" b="1" dirty="0" smtClean="0"/>
              <a:t> الگوی </a:t>
            </a:r>
            <a:r>
              <a:rPr lang="fa-IR" sz="3600" b="1" dirty="0"/>
              <a:t>وارونه (</a:t>
            </a:r>
            <a:r>
              <a:rPr lang="en-US" sz="3600" b="1" dirty="0"/>
              <a:t>Reverse patterning</a:t>
            </a:r>
            <a:r>
              <a:rPr lang="fa-IR" sz="3600" b="1" dirty="0"/>
              <a:t> </a:t>
            </a:r>
            <a:r>
              <a:rPr lang="fa-IR" sz="3600" b="1" dirty="0" smtClean="0"/>
              <a:t>)</a:t>
            </a:r>
            <a:endParaRPr lang="fa-IR" dirty="0"/>
          </a:p>
        </p:txBody>
      </p:sp>
    </p:spTree>
    <p:extLst>
      <p:ext uri="{BB962C8B-B14F-4D97-AF65-F5344CB8AC3E}">
        <p14:creationId xmlns:p14="http://schemas.microsoft.com/office/powerpoint/2010/main" val="929822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591" y="140678"/>
            <a:ext cx="11133406" cy="1887636"/>
          </a:xfrm>
          <a:pattFill prst="pct25">
            <a:fgClr>
              <a:schemeClr val="accent1"/>
            </a:fgClr>
            <a:bgClr>
              <a:schemeClr val="bg1"/>
            </a:bgClr>
          </a:pattFill>
        </p:spPr>
        <p:txBody>
          <a:bodyPr>
            <a:normAutofit fontScale="90000"/>
          </a:bodyPr>
          <a:lstStyle/>
          <a:p>
            <a:r>
              <a:rPr lang="fa-IR" dirty="0" smtClean="0"/>
              <a:t/>
            </a:r>
            <a:br>
              <a:rPr lang="fa-IR" dirty="0" smtClean="0"/>
            </a:br>
            <a:r>
              <a:rPr lang="fa-IR" dirty="0" smtClean="0"/>
              <a:t>تمرینات عصبی عضلانی واکنشی (</a:t>
            </a:r>
            <a:r>
              <a:rPr lang="en-US" dirty="0" smtClean="0"/>
              <a:t>RNT</a:t>
            </a:r>
            <a:r>
              <a:rPr lang="fa-IR" dirty="0" smtClean="0"/>
              <a:t> ):</a:t>
            </a:r>
            <a:br>
              <a:rPr lang="fa-IR" dirty="0" smtClean="0"/>
            </a:br>
            <a:r>
              <a:rPr lang="fa-IR" dirty="0" smtClean="0"/>
              <a:t/>
            </a:r>
            <a:br>
              <a:rPr lang="fa-IR" dirty="0" smtClean="0"/>
            </a:br>
            <a:endParaRPr lang="fa-IR" dirty="0"/>
          </a:p>
        </p:txBody>
      </p:sp>
      <p:sp>
        <p:nvSpPr>
          <p:cNvPr id="3" name="Content Placeholder 2"/>
          <p:cNvSpPr>
            <a:spLocks noGrp="1"/>
          </p:cNvSpPr>
          <p:nvPr>
            <p:ph idx="1"/>
          </p:nvPr>
        </p:nvSpPr>
        <p:spPr>
          <a:xfrm>
            <a:off x="838199" y="1603718"/>
            <a:ext cx="11006797" cy="4994030"/>
          </a:xfrm>
          <a:pattFill prst="pct25">
            <a:fgClr>
              <a:schemeClr val="accent1"/>
            </a:fgClr>
            <a:bgClr>
              <a:schemeClr val="bg1"/>
            </a:bgClr>
          </a:pattFill>
        </p:spPr>
        <p:txBody>
          <a:bodyPr/>
          <a:lstStyle/>
          <a:p>
            <a:pPr marL="0" indent="0">
              <a:buNone/>
            </a:pPr>
            <a:r>
              <a:rPr lang="fa-IR" dirty="0" smtClean="0"/>
              <a:t>با تقویت مشکل حرکتی، مشکل فرد را اصلاح می کنیم. برای اصلاح نقص های جزئی کاربرد دارد. مثل  ضربدری شدن زانو و غیره</a:t>
            </a:r>
            <a:endParaRPr lang="fa-IR" dirty="0"/>
          </a:p>
        </p:txBody>
      </p:sp>
      <p:pic>
        <p:nvPicPr>
          <p:cNvPr id="6" name="Picture 5"/>
          <p:cNvPicPr/>
          <p:nvPr/>
        </p:nvPicPr>
        <p:blipFill rotWithShape="1">
          <a:blip r:embed="rId2"/>
          <a:srcRect l="30911" t="3842" r="4443" b="4827"/>
          <a:stretch/>
        </p:blipFill>
        <p:spPr bwMode="auto">
          <a:xfrm>
            <a:off x="711591" y="2514942"/>
            <a:ext cx="5424353" cy="40828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33531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472225" cy="2141537"/>
          </a:xfrm>
        </p:spPr>
        <p:txBody>
          <a:bodyPr>
            <a:normAutofit/>
          </a:bodyPr>
          <a:lstStyle/>
          <a:p>
            <a:r>
              <a:rPr lang="fa-IR" b="1" dirty="0" smtClean="0"/>
              <a:t>الگوی بارگذاری (</a:t>
            </a:r>
            <a:r>
              <a:rPr lang="en-US" b="1" dirty="0" smtClean="0"/>
              <a:t>Loaded pattern</a:t>
            </a:r>
            <a:r>
              <a:rPr lang="fa-IR" b="1" dirty="0" smtClean="0"/>
              <a:t> ):</a:t>
            </a:r>
            <a:r>
              <a:rPr lang="fa-IR" dirty="0" smtClean="0"/>
              <a:t/>
            </a:r>
            <a:br>
              <a:rPr lang="fa-IR" dirty="0" smtClean="0"/>
            </a:br>
            <a:r>
              <a:rPr lang="fa-IR" sz="3200" dirty="0" smtClean="0"/>
              <a:t>برای بهبود تحرک در مفصل ران و مچ پا و تنه کاربرد دارد.</a:t>
            </a:r>
            <a:r>
              <a:rPr lang="fa-IR" dirty="0" smtClean="0"/>
              <a:t/>
            </a:r>
            <a:br>
              <a:rPr lang="fa-IR" dirty="0" smtClean="0"/>
            </a:br>
            <a:endParaRPr lang="fa-IR" dirty="0"/>
          </a:p>
        </p:txBody>
      </p:sp>
      <p:pic>
        <p:nvPicPr>
          <p:cNvPr id="4" name="Content Placeholder 3"/>
          <p:cNvPicPr>
            <a:picLocks noGrp="1"/>
          </p:cNvPicPr>
          <p:nvPr>
            <p:ph idx="1"/>
          </p:nvPr>
        </p:nvPicPr>
        <p:blipFill rotWithShape="1">
          <a:blip r:embed="rId2"/>
          <a:srcRect l="24263" t="5025" r="29703" b="10739"/>
          <a:stretch/>
        </p:blipFill>
        <p:spPr bwMode="auto">
          <a:xfrm>
            <a:off x="1547519" y="2506662"/>
            <a:ext cx="4229541" cy="43513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08784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3677" y="560439"/>
            <a:ext cx="11002297" cy="5840361"/>
          </a:xfrm>
        </p:spPr>
        <p:txBody>
          <a:bodyPr/>
          <a:lstStyle/>
          <a:p>
            <a:pPr algn="r"/>
            <a:r>
              <a:rPr lang="fa-IR" sz="3600" b="1" dirty="0" smtClean="0"/>
              <a:t>نقص </a:t>
            </a:r>
            <a:r>
              <a:rPr lang="fa-IR" sz="3600" b="1" dirty="0"/>
              <a:t>بلندشدن پاشنه پاها از زمین در اسکات</a:t>
            </a:r>
            <a:endParaRPr lang="en-US" sz="3600" dirty="0"/>
          </a:p>
          <a:p>
            <a:pPr algn="r"/>
            <a:endParaRPr lang="fa-IR" sz="3600" b="1" dirty="0" smtClean="0"/>
          </a:p>
          <a:p>
            <a:pPr algn="r"/>
            <a:r>
              <a:rPr lang="fa-IR" sz="3600" b="1" dirty="0" smtClean="0"/>
              <a:t>علت:</a:t>
            </a:r>
            <a:r>
              <a:rPr lang="fa-IR" sz="3600" dirty="0" smtClean="0"/>
              <a:t>محدودیت </a:t>
            </a:r>
            <a:r>
              <a:rPr lang="fa-IR" sz="3600" dirty="0"/>
              <a:t>حرکتی در خم شدن مچ پا</a:t>
            </a:r>
            <a:endParaRPr lang="en-US" sz="3600" dirty="0"/>
          </a:p>
          <a:p>
            <a:endParaRPr lang="fa-IR" dirty="0" smtClean="0"/>
          </a:p>
          <a:p>
            <a:endParaRPr lang="fa-IR" dirty="0"/>
          </a:p>
        </p:txBody>
      </p:sp>
      <p:pic>
        <p:nvPicPr>
          <p:cNvPr id="4" name="Picture 3"/>
          <p:cNvPicPr/>
          <p:nvPr/>
        </p:nvPicPr>
        <p:blipFill rotWithShape="1">
          <a:blip r:embed="rId2"/>
          <a:srcRect l="30761" t="18170" r="44480" b="10079"/>
          <a:stretch/>
        </p:blipFill>
        <p:spPr bwMode="auto">
          <a:xfrm>
            <a:off x="663677" y="2403881"/>
            <a:ext cx="4343838" cy="38938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27305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3677" y="560439"/>
            <a:ext cx="11002297" cy="6107647"/>
          </a:xfrm>
        </p:spPr>
        <p:txBody>
          <a:bodyPr/>
          <a:lstStyle/>
          <a:p>
            <a:r>
              <a:rPr lang="fa-IR" sz="3200" b="1" dirty="0" smtClean="0">
                <a:solidFill>
                  <a:srgbClr val="FF0000"/>
                </a:solidFill>
              </a:rPr>
              <a:t>اصلاح نقص بلندشدن پاشنه پاها از زمین در اسکات</a:t>
            </a:r>
            <a:endParaRPr lang="en-US" sz="3200" dirty="0" smtClean="0">
              <a:solidFill>
                <a:srgbClr val="FF0000"/>
              </a:solidFill>
            </a:endParaRPr>
          </a:p>
          <a:p>
            <a:r>
              <a:rPr lang="fa-IR" sz="2800" b="1" dirty="0" smtClean="0"/>
              <a:t>برای </a:t>
            </a:r>
            <a:r>
              <a:rPr lang="fa-IR" sz="2800" b="1" dirty="0"/>
              <a:t>شروع، به اسکات عمیق بروید. این کار می‌تواند با کتل بل یا صفحه وزنه انجام شود. در این وضعیت، وزن خود را روی یک پا جابه‌جا کنید. زانوی خود را به جلو فشار دهید تا اینکه کشش را در ساق احساس کنید. بعد از حدود ده ثانیه نگه‌داشتن، وزن بدن را به پای دیگر جابه‌جا کنید.</a:t>
            </a:r>
            <a:endParaRPr lang="en-US" sz="2800" b="1" dirty="0"/>
          </a:p>
          <a:p>
            <a:endParaRPr lang="fa-IR" dirty="0"/>
          </a:p>
        </p:txBody>
      </p:sp>
      <p:pic>
        <p:nvPicPr>
          <p:cNvPr id="4" name="Picture 3"/>
          <p:cNvPicPr/>
          <p:nvPr/>
        </p:nvPicPr>
        <p:blipFill rotWithShape="1">
          <a:blip r:embed="rId2"/>
          <a:srcRect l="8420" t="23054" r="11145" b="14483"/>
          <a:stretch/>
        </p:blipFill>
        <p:spPr bwMode="auto">
          <a:xfrm>
            <a:off x="1107383" y="2897944"/>
            <a:ext cx="5525037" cy="3657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8887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151" y="393895"/>
            <a:ext cx="11662118" cy="6274191"/>
          </a:xfrm>
        </p:spPr>
        <p:txBody>
          <a:bodyPr/>
          <a:lstStyle/>
          <a:p>
            <a:pPr marL="0" indent="0">
              <a:buNone/>
            </a:pPr>
            <a:r>
              <a:rPr lang="fa-IR" sz="4000" b="1" dirty="0" smtClean="0"/>
              <a:t>نقص خم شدن تنه به جلو در اسکات</a:t>
            </a:r>
          </a:p>
          <a:p>
            <a:pPr marL="0" indent="0">
              <a:buNone/>
            </a:pPr>
            <a:r>
              <a:rPr lang="fa-IR" b="1" dirty="0" smtClean="0"/>
              <a:t>علت: </a:t>
            </a:r>
            <a:endParaRPr lang="en-US" dirty="0" smtClean="0"/>
          </a:p>
          <a:p>
            <a:pPr>
              <a:buFont typeface="Wingdings" panose="05000000000000000000" pitchFamily="2" charset="2"/>
              <a:buChar char="ü"/>
            </a:pPr>
            <a:r>
              <a:rPr lang="fa-IR" dirty="0" smtClean="0"/>
              <a:t>تحرک ناکافی ستون فقرات پشتی</a:t>
            </a:r>
            <a:endParaRPr lang="en-US" dirty="0" smtClean="0"/>
          </a:p>
          <a:p>
            <a:pPr>
              <a:buFont typeface="Wingdings" panose="05000000000000000000" pitchFamily="2" charset="2"/>
              <a:buChar char="ü"/>
            </a:pPr>
            <a:r>
              <a:rPr lang="fa-IR" dirty="0" smtClean="0"/>
              <a:t>محدودیت حرکتی مچ پا</a:t>
            </a:r>
          </a:p>
          <a:p>
            <a:endParaRPr lang="fa-IR" dirty="0"/>
          </a:p>
        </p:txBody>
      </p:sp>
      <p:pic>
        <p:nvPicPr>
          <p:cNvPr id="4" name="Picture 3" descr="C:\Users\abolfazl\Desktop\فیلم هام\New folder (3)\اصلاح حرکت اسکات\توراسیک\BetqD-cDA2J.jpg"/>
          <p:cNvPicPr/>
          <p:nvPr/>
        </p:nvPicPr>
        <p:blipFill rotWithShape="1">
          <a:blip r:embed="rId2">
            <a:extLst>
              <a:ext uri="{28A0092B-C50C-407E-A947-70E740481C1C}">
                <a14:useLocalDpi xmlns:a14="http://schemas.microsoft.com/office/drawing/2010/main" val="0"/>
              </a:ext>
            </a:extLst>
          </a:blip>
          <a:srcRect t="30298" r="21061" b="20861"/>
          <a:stretch/>
        </p:blipFill>
        <p:spPr bwMode="auto">
          <a:xfrm>
            <a:off x="562708" y="2486209"/>
            <a:ext cx="5412887" cy="4016130"/>
          </a:xfrm>
          <a:prstGeom prst="rect">
            <a:avLst/>
          </a:prstGeom>
          <a:noFill/>
          <a:ln>
            <a:noFill/>
          </a:ln>
          <a:extLst>
            <a:ext uri="{53640926-AAD7-44D8-BBD7-CCE9431645EC}">
              <a14:shadowObscured xmlns:a14="http://schemas.microsoft.com/office/drawing/2010/main"/>
            </a:ext>
          </a:extLst>
        </p:spPr>
      </p:pic>
      <p:pic>
        <p:nvPicPr>
          <p:cNvPr id="5" name="Picture 4" descr="C:\Users\Doctor Rayane\Desktop\20986622_856427247843860_8710272501822783488_n.jpg"/>
          <p:cNvPicPr/>
          <p:nvPr/>
        </p:nvPicPr>
        <p:blipFill rotWithShape="1">
          <a:blip r:embed="rId3" cstate="print">
            <a:extLst>
              <a:ext uri="{28A0092B-C50C-407E-A947-70E740481C1C}">
                <a14:useLocalDpi xmlns:a14="http://schemas.microsoft.com/office/drawing/2010/main" val="0"/>
              </a:ext>
            </a:extLst>
          </a:blip>
          <a:srcRect t="10271"/>
          <a:stretch/>
        </p:blipFill>
        <p:spPr bwMode="auto">
          <a:xfrm>
            <a:off x="6112454" y="2633278"/>
            <a:ext cx="5318438" cy="37111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48175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865" y="618186"/>
            <a:ext cx="10636876" cy="5726202"/>
          </a:xfrm>
        </p:spPr>
        <p:txBody>
          <a:bodyPr/>
          <a:lstStyle/>
          <a:p>
            <a:pPr marL="0" indent="0">
              <a:buNone/>
            </a:pPr>
            <a:r>
              <a:rPr lang="fa-IR" sz="3600" b="1" dirty="0"/>
              <a:t>اصلاح تحرک ناکافی ستون فقرات پشتی </a:t>
            </a:r>
            <a:r>
              <a:rPr lang="fa-IR" sz="3600" b="1" dirty="0" smtClean="0"/>
              <a:t>خم شدن تنه به جلو در اسکات</a:t>
            </a:r>
          </a:p>
          <a:p>
            <a:pPr marL="0" indent="0">
              <a:buNone/>
            </a:pPr>
            <a:r>
              <a:rPr lang="fa-IR" dirty="0" smtClean="0"/>
              <a:t>تمرین </a:t>
            </a:r>
            <a:r>
              <a:rPr lang="fa-IR" dirty="0"/>
              <a:t>اول: بازکردن ستون فقرات با کتل بل در حالت چمباتمه زده</a:t>
            </a:r>
            <a:endParaRPr lang="en-US" dirty="0"/>
          </a:p>
          <a:p>
            <a:pPr marL="0" indent="0">
              <a:buNone/>
            </a:pPr>
            <a:endParaRPr lang="en-US" dirty="0"/>
          </a:p>
          <a:p>
            <a:endParaRPr lang="en-US" dirty="0" smtClean="0"/>
          </a:p>
          <a:p>
            <a:endParaRPr lang="fa-IR" dirty="0"/>
          </a:p>
        </p:txBody>
      </p:sp>
      <p:pic>
        <p:nvPicPr>
          <p:cNvPr id="5" name="Picture 4"/>
          <p:cNvPicPr/>
          <p:nvPr/>
        </p:nvPicPr>
        <p:blipFill rotWithShape="1">
          <a:blip r:embed="rId2"/>
          <a:srcRect l="24263" t="5025" r="29703" b="10739"/>
          <a:stretch/>
        </p:blipFill>
        <p:spPr bwMode="auto">
          <a:xfrm>
            <a:off x="1159098" y="2298610"/>
            <a:ext cx="4391696" cy="404577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047533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865" y="618186"/>
            <a:ext cx="10636876" cy="5726202"/>
          </a:xfrm>
        </p:spPr>
        <p:txBody>
          <a:bodyPr/>
          <a:lstStyle/>
          <a:p>
            <a:r>
              <a:rPr lang="fa-IR" dirty="0">
                <a:solidFill>
                  <a:srgbClr val="FF0000"/>
                </a:solidFill>
              </a:rPr>
              <a:t>تمرین دوم: </a:t>
            </a:r>
            <a:r>
              <a:rPr lang="fa-IR" dirty="0"/>
              <a:t>اسکات با باند یکی از بهترین تمرین ها برای تحرک پذیری شانه و پشت است.</a:t>
            </a:r>
            <a:endParaRPr lang="en-US" dirty="0"/>
          </a:p>
          <a:p>
            <a:endParaRPr lang="fa-IR" dirty="0"/>
          </a:p>
        </p:txBody>
      </p:sp>
      <p:pic>
        <p:nvPicPr>
          <p:cNvPr id="4" name="Picture 3" descr="Image result for banded overhead squat"/>
          <p:cNvPicPr/>
          <p:nvPr/>
        </p:nvPicPr>
        <p:blipFill>
          <a:blip r:embed="rId2">
            <a:extLst>
              <a:ext uri="{28A0092B-C50C-407E-A947-70E740481C1C}">
                <a14:useLocalDpi xmlns:a14="http://schemas.microsoft.com/office/drawing/2010/main" val="0"/>
              </a:ext>
            </a:extLst>
          </a:blip>
          <a:srcRect/>
          <a:stretch>
            <a:fillRect/>
          </a:stretch>
        </p:blipFill>
        <p:spPr bwMode="auto">
          <a:xfrm>
            <a:off x="2820473" y="1594952"/>
            <a:ext cx="5510038" cy="4239177"/>
          </a:xfrm>
          <a:prstGeom prst="rect">
            <a:avLst/>
          </a:prstGeom>
          <a:noFill/>
          <a:ln>
            <a:noFill/>
          </a:ln>
        </p:spPr>
      </p:pic>
    </p:spTree>
    <p:extLst>
      <p:ext uri="{BB962C8B-B14F-4D97-AF65-F5344CB8AC3E}">
        <p14:creationId xmlns:p14="http://schemas.microsoft.com/office/powerpoint/2010/main" val="2490061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7200" b="1" dirty="0" smtClean="0">
                <a:cs typeface="B Titr" panose="00000700000000000000" pitchFamily="2" charset="-78"/>
              </a:rPr>
              <a:t>را ه های ارزیابی فرد</a:t>
            </a:r>
            <a:endParaRPr lang="fa-IR" sz="7200" b="1" dirty="0">
              <a:cs typeface="B Titr" panose="00000700000000000000" pitchFamily="2" charset="-78"/>
            </a:endParaRPr>
          </a:p>
        </p:txBody>
      </p:sp>
      <p:sp>
        <p:nvSpPr>
          <p:cNvPr id="3" name="Content Placeholder 2"/>
          <p:cNvSpPr>
            <a:spLocks noGrp="1"/>
          </p:cNvSpPr>
          <p:nvPr>
            <p:ph idx="1"/>
          </p:nvPr>
        </p:nvSpPr>
        <p:spPr/>
        <p:txBody>
          <a:bodyPr/>
          <a:lstStyle/>
          <a:p>
            <a:pPr marL="0" indent="0">
              <a:buNone/>
            </a:pPr>
            <a:r>
              <a:rPr lang="fa-IR" sz="4800" b="1" dirty="0" smtClean="0">
                <a:cs typeface="B Nazanin" panose="00000400000000000000" pitchFamily="2" charset="-78"/>
              </a:rPr>
              <a:t>1. ارزیابی ایستا</a:t>
            </a:r>
          </a:p>
          <a:p>
            <a:pPr marL="0" indent="0">
              <a:buNone/>
            </a:pPr>
            <a:r>
              <a:rPr lang="fa-IR" sz="4800" b="1" dirty="0" smtClean="0">
                <a:cs typeface="B Nazanin" panose="00000400000000000000" pitchFamily="2" charset="-78"/>
              </a:rPr>
              <a:t>2. ارزیابی پویا</a:t>
            </a:r>
            <a:r>
              <a:rPr lang="fa-IR" dirty="0" smtClean="0">
                <a:cs typeface="B Nazanin" panose="00000400000000000000" pitchFamily="2" charset="-78"/>
              </a:rPr>
              <a:t>. </a:t>
            </a:r>
            <a:r>
              <a:rPr lang="fa-IR" dirty="0" smtClean="0"/>
              <a:t>مثل راه رفتن، </a:t>
            </a:r>
            <a:r>
              <a:rPr lang="fa-IR" dirty="0" smtClean="0">
                <a:solidFill>
                  <a:srgbClr val="FF0000"/>
                </a:solidFill>
              </a:rPr>
              <a:t>اسکات</a:t>
            </a:r>
            <a:r>
              <a:rPr lang="fa-IR" dirty="0" smtClean="0"/>
              <a:t> رفتن و غیره</a:t>
            </a:r>
            <a:endParaRPr lang="fa-IR" dirty="0"/>
          </a:p>
        </p:txBody>
      </p:sp>
    </p:spTree>
    <p:extLst>
      <p:ext uri="{BB962C8B-B14F-4D97-AF65-F5344CB8AC3E}">
        <p14:creationId xmlns:p14="http://schemas.microsoft.com/office/powerpoint/2010/main" val="28438071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865" y="618186"/>
            <a:ext cx="10636876" cy="5726202"/>
          </a:xfrm>
        </p:spPr>
        <p:txBody>
          <a:bodyPr/>
          <a:lstStyle/>
          <a:p>
            <a:r>
              <a:rPr lang="fa-IR" dirty="0">
                <a:solidFill>
                  <a:srgbClr val="FF0000"/>
                </a:solidFill>
              </a:rPr>
              <a:t>تمرین سوم</a:t>
            </a:r>
            <a:r>
              <a:rPr lang="fa-IR" dirty="0"/>
              <a:t>: چرخش در حالت چهار دست و پا</a:t>
            </a:r>
            <a:endParaRPr lang="en-US" dirty="0"/>
          </a:p>
          <a:p>
            <a:endParaRPr lang="fa-IR" dirty="0"/>
          </a:p>
        </p:txBody>
      </p:sp>
      <p:pic>
        <p:nvPicPr>
          <p:cNvPr id="6" name="Picture 5" descr="C:\Users\abolfazl\Music\quadruped-thoracic-rotations-600x306 (1).png"/>
          <p:cNvPicPr/>
          <p:nvPr/>
        </p:nvPicPr>
        <p:blipFill>
          <a:blip r:embed="rId2">
            <a:extLst>
              <a:ext uri="{28A0092B-C50C-407E-A947-70E740481C1C}">
                <a14:useLocalDpi xmlns:a14="http://schemas.microsoft.com/office/drawing/2010/main" val="0"/>
              </a:ext>
            </a:extLst>
          </a:blip>
          <a:srcRect/>
          <a:stretch>
            <a:fillRect/>
          </a:stretch>
        </p:blipFill>
        <p:spPr bwMode="auto">
          <a:xfrm>
            <a:off x="1352282" y="2223149"/>
            <a:ext cx="7443988" cy="4121239"/>
          </a:xfrm>
          <a:prstGeom prst="rect">
            <a:avLst/>
          </a:prstGeom>
          <a:noFill/>
          <a:ln>
            <a:noFill/>
          </a:ln>
        </p:spPr>
      </p:pic>
    </p:spTree>
    <p:extLst>
      <p:ext uri="{BB962C8B-B14F-4D97-AF65-F5344CB8AC3E}">
        <p14:creationId xmlns:p14="http://schemas.microsoft.com/office/powerpoint/2010/main" val="1576934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نقص ضربدری شدن زانو</a:t>
            </a:r>
            <a:endParaRPr lang="fa-IR" dirty="0"/>
          </a:p>
        </p:txBody>
      </p:sp>
      <p:pic>
        <p:nvPicPr>
          <p:cNvPr id="4" name="Content Placeholder 3"/>
          <p:cNvPicPr>
            <a:picLocks noGrp="1"/>
          </p:cNvPicPr>
          <p:nvPr>
            <p:ph idx="1"/>
          </p:nvPr>
        </p:nvPicPr>
        <p:blipFill rotWithShape="1">
          <a:blip r:embed="rId2" cstate="screen">
            <a:extLst>
              <a:ext uri="{28A0092B-C50C-407E-A947-70E740481C1C}">
                <a14:useLocalDpi xmlns:a14="http://schemas.microsoft.com/office/drawing/2010/main"/>
              </a:ext>
            </a:extLst>
          </a:blip>
          <a:srcRect l="49463" t="-297" r="24483"/>
          <a:stretch/>
        </p:blipFill>
        <p:spPr bwMode="auto">
          <a:xfrm>
            <a:off x="3268394" y="1690688"/>
            <a:ext cx="1800665" cy="47404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283620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865" y="618186"/>
            <a:ext cx="10636876" cy="5726202"/>
          </a:xfrm>
        </p:spPr>
        <p:txBody>
          <a:bodyPr/>
          <a:lstStyle/>
          <a:p>
            <a:pPr marL="0" indent="0">
              <a:buNone/>
            </a:pPr>
            <a:r>
              <a:rPr lang="fa-IR" sz="3200" b="1" dirty="0" smtClean="0"/>
              <a:t>تمرین </a:t>
            </a:r>
            <a:r>
              <a:rPr lang="fa-IR" sz="3200" b="1" dirty="0"/>
              <a:t>اصلاحی برای نقص ضربدری شدن زانو در اسکات</a:t>
            </a:r>
            <a:endParaRPr lang="en-US" sz="3200" dirty="0"/>
          </a:p>
          <a:p>
            <a:pPr marL="0" indent="0">
              <a:buNone/>
            </a:pPr>
            <a:r>
              <a:rPr lang="fa-IR" b="1" dirty="0"/>
              <a:t>اسکوات تک پا با </a:t>
            </a:r>
            <a:r>
              <a:rPr lang="en-US" b="1" dirty="0"/>
              <a:t>RNT</a:t>
            </a:r>
            <a:endParaRPr lang="en-US" dirty="0"/>
          </a:p>
          <a:p>
            <a:endParaRPr lang="fa-IR" dirty="0"/>
          </a:p>
        </p:txBody>
      </p:sp>
      <p:pic>
        <p:nvPicPr>
          <p:cNvPr id="4" name="Picture 3"/>
          <p:cNvPicPr/>
          <p:nvPr/>
        </p:nvPicPr>
        <p:blipFill rotWithShape="1">
          <a:blip r:embed="rId2"/>
          <a:srcRect l="30911" t="3842" r="4443" b="4827"/>
          <a:stretch/>
        </p:blipFill>
        <p:spPr bwMode="auto">
          <a:xfrm>
            <a:off x="2588654" y="1841477"/>
            <a:ext cx="5424353" cy="40828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688409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865" y="618186"/>
            <a:ext cx="10636876" cy="5726202"/>
          </a:xfrm>
        </p:spPr>
        <p:txBody>
          <a:bodyPr/>
          <a:lstStyle/>
          <a:p>
            <a:r>
              <a:rPr lang="fa-IR" sz="3600" b="1" dirty="0"/>
              <a:t>نقص شیفت جانبی لگن در </a:t>
            </a:r>
            <a:r>
              <a:rPr lang="fa-IR" sz="3600" b="1" dirty="0" smtClean="0"/>
              <a:t>اسکات</a:t>
            </a:r>
          </a:p>
          <a:p>
            <a:pPr marL="0" indent="0">
              <a:buNone/>
            </a:pPr>
            <a:r>
              <a:rPr lang="fa-IR" dirty="0"/>
              <a:t>شیفت جانبی لگن در هنگام اجرای اسکات ممکن است اتفاق بیفتد که معمولا به دلیل کاهش تحرک پذیری خم شدن مچ پا سمت مخالف است. </a:t>
            </a:r>
            <a:endParaRPr lang="en-US" dirty="0"/>
          </a:p>
          <a:p>
            <a:endParaRPr lang="en-US" dirty="0"/>
          </a:p>
          <a:p>
            <a:endParaRPr lang="fa-IR" dirty="0" smtClean="0"/>
          </a:p>
          <a:p>
            <a:endParaRPr lang="fa-IR" dirty="0"/>
          </a:p>
          <a:p>
            <a:endParaRPr lang="fa-IR" dirty="0"/>
          </a:p>
        </p:txBody>
      </p:sp>
      <p:pic>
        <p:nvPicPr>
          <p:cNvPr id="4" name="Picture 3"/>
          <p:cNvPicPr/>
          <p:nvPr/>
        </p:nvPicPr>
        <p:blipFill rotWithShape="1">
          <a:blip r:embed="rId2">
            <a:extLst>
              <a:ext uri="{28A0092B-C50C-407E-A947-70E740481C1C}">
                <a14:useLocalDpi xmlns:a14="http://schemas.microsoft.com/office/drawing/2010/main" val="0"/>
              </a:ext>
            </a:extLst>
          </a:blip>
          <a:srcRect l="59604" t="17939" r="13975" b="10529"/>
          <a:stretch/>
        </p:blipFill>
        <p:spPr bwMode="auto">
          <a:xfrm>
            <a:off x="1512273" y="2486195"/>
            <a:ext cx="3871095" cy="32449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767928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865" y="618186"/>
            <a:ext cx="10636876" cy="5726202"/>
          </a:xfrm>
        </p:spPr>
        <p:txBody>
          <a:bodyPr/>
          <a:lstStyle/>
          <a:p>
            <a:r>
              <a:rPr lang="fa-IR" b="1" dirty="0"/>
              <a:t>تمرین اصلاح نقص شیفت لگن با </a:t>
            </a:r>
            <a:r>
              <a:rPr lang="en-US" b="1" dirty="0"/>
              <a:t>RNT</a:t>
            </a:r>
            <a:endParaRPr lang="en-US" dirty="0"/>
          </a:p>
          <a:p>
            <a:r>
              <a:rPr lang="fa-IR" dirty="0"/>
              <a:t>برای مثال فردی که در اسکات به سمت راست جا به جا می شود با استفاده از تمرین </a:t>
            </a:r>
            <a:r>
              <a:rPr lang="en-US" dirty="0"/>
              <a:t>RNT</a:t>
            </a:r>
            <a:r>
              <a:rPr lang="fa-IR" dirty="0"/>
              <a:t>، وضعیت فرد را بدتر می کنیم. می بینیم عضلات ثبات دهنده-که غیرفعال بودند-به کار می افتند. پس ما با </a:t>
            </a:r>
            <a:r>
              <a:rPr lang="fa-IR" dirty="0">
                <a:solidFill>
                  <a:srgbClr val="FF0000"/>
                </a:solidFill>
              </a:rPr>
              <a:t>تقویت مشکل حرکتی در واقع آن را اصلاح کردیم.</a:t>
            </a:r>
            <a:endParaRPr lang="en-US" dirty="0">
              <a:solidFill>
                <a:srgbClr val="FF0000"/>
              </a:solidFill>
            </a:endParaRPr>
          </a:p>
          <a:p>
            <a:endParaRPr lang="en-US" dirty="0"/>
          </a:p>
          <a:p>
            <a:endParaRPr lang="fa-IR" dirty="0" smtClean="0"/>
          </a:p>
          <a:p>
            <a:endParaRPr lang="fa-IR" dirty="0"/>
          </a:p>
          <a:p>
            <a:endParaRPr lang="fa-IR" dirty="0"/>
          </a:p>
        </p:txBody>
      </p:sp>
      <p:pic>
        <p:nvPicPr>
          <p:cNvPr id="5" name="Picture 4"/>
          <p:cNvPicPr/>
          <p:nvPr/>
        </p:nvPicPr>
        <p:blipFill rotWithShape="1">
          <a:blip r:embed="rId2"/>
          <a:srcRect l="5152" t="24828" r="9262" b="6798"/>
          <a:stretch/>
        </p:blipFill>
        <p:spPr bwMode="auto">
          <a:xfrm>
            <a:off x="1326523" y="2614409"/>
            <a:ext cx="6591099" cy="32019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00134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3677" y="560439"/>
            <a:ext cx="11002297" cy="5840361"/>
          </a:xfrm>
        </p:spPr>
        <p:txBody>
          <a:bodyPr/>
          <a:lstStyle/>
          <a:p>
            <a:r>
              <a:rPr lang="fa-IR" sz="4400" b="1" dirty="0"/>
              <a:t>اصلاح نقص بات وینک در اسکات</a:t>
            </a:r>
            <a:endParaRPr lang="en-US" sz="4400" b="1" dirty="0"/>
          </a:p>
          <a:p>
            <a:r>
              <a:rPr lang="fa-IR" dirty="0"/>
              <a:t>بات وینک</a:t>
            </a:r>
            <a:r>
              <a:rPr lang="fa-IR" b="1" dirty="0"/>
              <a:t> (</a:t>
            </a:r>
            <a:r>
              <a:rPr lang="en-US" b="1" dirty="0"/>
              <a:t>butt wink</a:t>
            </a:r>
            <a:r>
              <a:rPr lang="fa-IR" b="1" dirty="0"/>
              <a:t>)</a:t>
            </a:r>
            <a:r>
              <a:rPr lang="fa-IR" dirty="0"/>
              <a:t> یکی از اختلالاتی است که هنگام پایین رفتن در اسکات رخ می دهد. بات وینک یعنی خم شدن کمر یا چرخش لگن به عقب می باشد که کمر بیش از خم می شود. </a:t>
            </a:r>
            <a:endParaRPr lang="en-US" dirty="0"/>
          </a:p>
          <a:p>
            <a:endParaRPr lang="fa-IR" dirty="0"/>
          </a:p>
        </p:txBody>
      </p:sp>
      <p:pic>
        <p:nvPicPr>
          <p:cNvPr id="4" name="Picture 3" descr="C:\Users\abolfazl\Desktop\شورا\نمای جانبی اسکات - Copy.png"/>
          <p:cNvPicPr/>
          <p:nvPr/>
        </p:nvPicPr>
        <p:blipFill>
          <a:blip r:embed="rId2">
            <a:extLst>
              <a:ext uri="{28A0092B-C50C-407E-A947-70E740481C1C}">
                <a14:useLocalDpi xmlns:a14="http://schemas.microsoft.com/office/drawing/2010/main" val="0"/>
              </a:ext>
            </a:extLst>
          </a:blip>
          <a:srcRect/>
          <a:stretch>
            <a:fillRect/>
          </a:stretch>
        </p:blipFill>
        <p:spPr bwMode="auto">
          <a:xfrm>
            <a:off x="2616069" y="2396959"/>
            <a:ext cx="3548756" cy="3810658"/>
          </a:xfrm>
          <a:prstGeom prst="rect">
            <a:avLst/>
          </a:prstGeom>
          <a:noFill/>
          <a:ln>
            <a:noFill/>
          </a:ln>
        </p:spPr>
      </p:pic>
    </p:spTree>
    <p:extLst>
      <p:ext uri="{BB962C8B-B14F-4D97-AF65-F5344CB8AC3E}">
        <p14:creationId xmlns:p14="http://schemas.microsoft.com/office/powerpoint/2010/main" val="42430383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3677" y="560439"/>
            <a:ext cx="11002297" cy="5840361"/>
          </a:xfrm>
        </p:spPr>
        <p:txBody>
          <a:bodyPr/>
          <a:lstStyle/>
          <a:p>
            <a:r>
              <a:rPr lang="fa-IR" dirty="0"/>
              <a:t> شکل راست وضعیت صحیح اسکات                             شکل </a:t>
            </a:r>
            <a:r>
              <a:rPr lang="fa-IR" dirty="0" smtClean="0"/>
              <a:t>چپ وضعیت </a:t>
            </a:r>
            <a:r>
              <a:rPr lang="fa-IR" dirty="0"/>
              <a:t>غلط اسکات</a:t>
            </a:r>
          </a:p>
        </p:txBody>
      </p:sp>
      <p:pic>
        <p:nvPicPr>
          <p:cNvPr id="4" name="Picture 3" descr="D:\فایل های مدرسان بدنسازیگ\محصولات دیگر\غیره\صفر تا صد اسکات\butt_wink_squat.png"/>
          <p:cNvPicPr/>
          <p:nvPr/>
        </p:nvPicPr>
        <p:blipFill>
          <a:blip r:embed="rId2">
            <a:extLst>
              <a:ext uri="{28A0092B-C50C-407E-A947-70E740481C1C}">
                <a14:useLocalDpi xmlns:a14="http://schemas.microsoft.com/office/drawing/2010/main" val="0"/>
              </a:ext>
            </a:extLst>
          </a:blip>
          <a:srcRect/>
          <a:stretch>
            <a:fillRect/>
          </a:stretch>
        </p:blipFill>
        <p:spPr bwMode="auto">
          <a:xfrm>
            <a:off x="2674650" y="1595687"/>
            <a:ext cx="6980349" cy="3448273"/>
          </a:xfrm>
          <a:prstGeom prst="rect">
            <a:avLst/>
          </a:prstGeom>
          <a:noFill/>
          <a:ln>
            <a:noFill/>
          </a:ln>
        </p:spPr>
      </p:pic>
    </p:spTree>
    <p:extLst>
      <p:ext uri="{BB962C8B-B14F-4D97-AF65-F5344CB8AC3E}">
        <p14:creationId xmlns:p14="http://schemas.microsoft.com/office/powerpoint/2010/main" val="13355420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3677" y="560439"/>
            <a:ext cx="11002297" cy="5840361"/>
          </a:xfrm>
        </p:spPr>
        <p:txBody>
          <a:bodyPr/>
          <a:lstStyle/>
          <a:p>
            <a:r>
              <a:rPr lang="fa-IR" sz="2800" dirty="0"/>
              <a:t>در صورت مشاهده این نقص باید 4 مورد  زیر را بررسی کنیم</a:t>
            </a:r>
            <a:endParaRPr lang="en-US" sz="2800" dirty="0"/>
          </a:p>
          <a:p>
            <a:pPr marL="514350" indent="-514350">
              <a:buAutoNum type="arabicPeriod"/>
            </a:pPr>
            <a:r>
              <a:rPr lang="fa-IR" sz="2800" b="1" dirty="0" smtClean="0"/>
              <a:t>آیا </a:t>
            </a:r>
            <a:r>
              <a:rPr lang="fa-IR" sz="2800" b="1" dirty="0"/>
              <a:t>وضعیت و فاصله پا اندازه کافی باز است؟ </a:t>
            </a:r>
            <a:r>
              <a:rPr lang="fa-IR" sz="2800" dirty="0"/>
              <a:t>اگر وضعیت پا مناسب نباشد، آناتومی مفصل ران برای او محدودیت ایجاد می کند و نمی تواند کمر خود را در وضعیت صحیحی نگه دارد و همچنین نمی تواند اسکات را به صورت عمیق بنشیند. </a:t>
            </a:r>
            <a:endParaRPr lang="fa-IR" sz="2800" dirty="0" smtClean="0"/>
          </a:p>
          <a:p>
            <a:pPr marL="514350" indent="-514350">
              <a:buAutoNum type="arabicPeriod"/>
            </a:pPr>
            <a:endParaRPr lang="fa-IR" sz="2800" dirty="0"/>
          </a:p>
          <a:p>
            <a:r>
              <a:rPr lang="fa-IR" sz="2800" b="1" dirty="0"/>
              <a:t>2. حرکت مچ پا چگونه است؟</a:t>
            </a:r>
            <a:r>
              <a:rPr lang="fa-IR" sz="2800" dirty="0"/>
              <a:t> محدودیت حرکتی مچ پا باعث می شود اسکات را به صورت عمیق نتوانید بشینید و کمر خم می شود. در بیشتر موارد ، محدودیت حرکتی مچ پا اصلی ترین علت بات وینک است. </a:t>
            </a:r>
            <a:endParaRPr lang="en-US" sz="2800" dirty="0"/>
          </a:p>
          <a:p>
            <a:pPr marL="514350" indent="-514350">
              <a:buAutoNum type="arabicPeriod"/>
            </a:pPr>
            <a:endParaRPr lang="fa-IR" sz="2800" dirty="0" smtClean="0"/>
          </a:p>
          <a:p>
            <a:r>
              <a:rPr lang="fa-IR" sz="2800" b="1" dirty="0"/>
              <a:t>3. تحرک پذیری ران (یا آناتومی ران) چگونه است؟</a:t>
            </a:r>
            <a:r>
              <a:rPr lang="fa-IR" sz="2800" dirty="0"/>
              <a:t> اگر تحرک ضعیف مفصل ران یا آناتومی مفصل ران، شما را از خم شدن عمیق مفصل ران بازدارد بدن سعی می کند، کمر را خم کند. </a:t>
            </a:r>
            <a:endParaRPr lang="en-US" sz="2800" dirty="0"/>
          </a:p>
          <a:p>
            <a:endParaRPr lang="fa-IR" dirty="0"/>
          </a:p>
        </p:txBody>
      </p:sp>
    </p:spTree>
    <p:extLst>
      <p:ext uri="{BB962C8B-B14F-4D97-AF65-F5344CB8AC3E}">
        <p14:creationId xmlns:p14="http://schemas.microsoft.com/office/powerpoint/2010/main" val="10238870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23504" y="803040"/>
            <a:ext cx="5335286" cy="5335286"/>
          </a:xfrm>
        </p:spPr>
      </p:pic>
    </p:spTree>
    <p:extLst>
      <p:ext uri="{BB962C8B-B14F-4D97-AF65-F5344CB8AC3E}">
        <p14:creationId xmlns:p14="http://schemas.microsoft.com/office/powerpoint/2010/main" val="2645629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t>اگر به سیر تکامل فاندامنتال نوزاد نگاه کنیم. شاهد انجام اسکات در نوزاد هستیم.</a:t>
            </a:r>
            <a:endParaRPr lang="fa-IR" b="1" dirty="0"/>
          </a:p>
        </p:txBody>
      </p:sp>
      <p:pic>
        <p:nvPicPr>
          <p:cNvPr id="4" name="Content Placeholder 3" descr="Move Well Challenge | Functional Movement System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7810" y="1825625"/>
            <a:ext cx="8516380" cy="4351338"/>
          </a:xfrm>
          <a:prstGeom prst="rect">
            <a:avLst/>
          </a:prstGeom>
          <a:noFill/>
          <a:ln>
            <a:noFill/>
          </a:ln>
        </p:spPr>
      </p:pic>
    </p:spTree>
    <p:extLst>
      <p:ext uri="{BB962C8B-B14F-4D97-AF65-F5344CB8AC3E}">
        <p14:creationId xmlns:p14="http://schemas.microsoft.com/office/powerpoint/2010/main" val="3699512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5588" y="365125"/>
            <a:ext cx="10608212" cy="1460500"/>
          </a:xfrm>
        </p:spPr>
        <p:txBody>
          <a:bodyPr>
            <a:normAutofit fontScale="90000"/>
          </a:bodyPr>
          <a:lstStyle/>
          <a:p>
            <a:pPr algn="ctr"/>
            <a:r>
              <a:rPr lang="fa-IR" b="1" dirty="0" smtClean="0"/>
              <a:t>الگوی اسکات یکی از اصلی ترین الگوهایی است که از بچگی در سیستم عصبی ما نهادینه شده است. اما به دلیل سبک زندگی روزمره، معمولا این الگو دچار اختلال می شود.</a:t>
            </a:r>
            <a:endParaRPr lang="fa-IR" b="1" dirty="0"/>
          </a:p>
        </p:txBody>
      </p:sp>
      <p:pic>
        <p:nvPicPr>
          <p:cNvPr id="4" name="Content Placeholder 3" descr="Move Well Challenge | Functional Movement System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4882" y="2036639"/>
            <a:ext cx="8989624" cy="4406363"/>
          </a:xfrm>
          <a:prstGeom prst="rect">
            <a:avLst/>
          </a:prstGeom>
          <a:noFill/>
          <a:ln>
            <a:noFill/>
          </a:ln>
        </p:spPr>
      </p:pic>
    </p:spTree>
    <p:extLst>
      <p:ext uri="{BB962C8B-B14F-4D97-AF65-F5344CB8AC3E}">
        <p14:creationId xmlns:p14="http://schemas.microsoft.com/office/powerpoint/2010/main" val="262262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5588" y="365125"/>
            <a:ext cx="10608212" cy="1460500"/>
          </a:xfrm>
        </p:spPr>
        <p:txBody>
          <a:bodyPr>
            <a:normAutofit/>
          </a:bodyPr>
          <a:lstStyle/>
          <a:p>
            <a:pPr algn="ctr"/>
            <a:r>
              <a:rPr lang="fa-IR" b="1" dirty="0" smtClean="0"/>
              <a:t>راه اصلاح اسکات:</a:t>
            </a:r>
            <a:endParaRPr lang="fa-IR" b="1" dirty="0"/>
          </a:p>
        </p:txBody>
      </p:sp>
      <p:sp>
        <p:nvSpPr>
          <p:cNvPr id="3" name="Content Placeholder 2"/>
          <p:cNvSpPr>
            <a:spLocks noGrp="1"/>
          </p:cNvSpPr>
          <p:nvPr>
            <p:ph idx="1"/>
          </p:nvPr>
        </p:nvSpPr>
        <p:spPr/>
        <p:txBody>
          <a:bodyPr>
            <a:normAutofit/>
          </a:bodyPr>
          <a:lstStyle/>
          <a:p>
            <a:pPr marL="0" indent="0">
              <a:buNone/>
            </a:pPr>
            <a:r>
              <a:rPr lang="fa-IR" sz="4800" b="1" dirty="0" smtClean="0"/>
              <a:t>برگرداندن سیستم عصبی به الگو حرکتی نوزاد</a:t>
            </a:r>
            <a:endParaRPr lang="fa-IR" sz="4800" dirty="0"/>
          </a:p>
        </p:txBody>
      </p:sp>
    </p:spTree>
    <p:extLst>
      <p:ext uri="{BB962C8B-B14F-4D97-AF65-F5344CB8AC3E}">
        <p14:creationId xmlns:p14="http://schemas.microsoft.com/office/powerpoint/2010/main" val="2791719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3677" y="560439"/>
            <a:ext cx="11002297" cy="5840361"/>
          </a:xfrm>
        </p:spPr>
        <p:txBody>
          <a:bodyPr>
            <a:normAutofit/>
          </a:bodyPr>
          <a:lstStyle/>
          <a:p>
            <a:endParaRPr lang="fa-IR" sz="6000" b="1" dirty="0" smtClean="0"/>
          </a:p>
          <a:p>
            <a:endParaRPr lang="fa-IR" sz="6000" b="1" dirty="0"/>
          </a:p>
          <a:p>
            <a:r>
              <a:rPr lang="fa-IR" sz="6000" b="1" dirty="0" smtClean="0"/>
              <a:t>هدف از ارزیابی اسکات؟</a:t>
            </a:r>
          </a:p>
        </p:txBody>
      </p:sp>
    </p:spTree>
    <p:extLst>
      <p:ext uri="{BB962C8B-B14F-4D97-AF65-F5344CB8AC3E}">
        <p14:creationId xmlns:p14="http://schemas.microsoft.com/office/powerpoint/2010/main" val="2436712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3677" y="560439"/>
            <a:ext cx="11002297" cy="5840361"/>
          </a:xfrm>
        </p:spPr>
        <p:txBody>
          <a:bodyPr/>
          <a:lstStyle/>
          <a:p>
            <a:endParaRPr lang="fa-IR" sz="6000" dirty="0" smtClean="0"/>
          </a:p>
          <a:p>
            <a:r>
              <a:rPr lang="fa-IR" sz="6000" b="1" dirty="0" smtClean="0"/>
              <a:t>هدف از ارزیابی اسکات:</a:t>
            </a:r>
          </a:p>
          <a:p>
            <a:r>
              <a:rPr lang="fa-IR" sz="6000" dirty="0" smtClean="0">
                <a:solidFill>
                  <a:srgbClr val="FF0000"/>
                </a:solidFill>
              </a:rPr>
              <a:t>ارزیابی موبیلیتی و استبیلتی کل اندام ها</a:t>
            </a:r>
          </a:p>
          <a:p>
            <a:endParaRPr lang="fa-IR" dirty="0"/>
          </a:p>
        </p:txBody>
      </p:sp>
    </p:spTree>
    <p:extLst>
      <p:ext uri="{BB962C8B-B14F-4D97-AF65-F5344CB8AC3E}">
        <p14:creationId xmlns:p14="http://schemas.microsoft.com/office/powerpoint/2010/main" val="792523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3677" y="560439"/>
            <a:ext cx="11002297" cy="5840361"/>
          </a:xfrm>
        </p:spPr>
        <p:txBody>
          <a:bodyPr>
            <a:normAutofit/>
          </a:bodyPr>
          <a:lstStyle/>
          <a:p>
            <a:r>
              <a:rPr lang="fa-IR" sz="4800" b="1" dirty="0"/>
              <a:t>2 </a:t>
            </a:r>
            <a:r>
              <a:rPr lang="fa-IR" sz="4800" b="1" dirty="0" smtClean="0"/>
              <a:t>دیدگاه در </a:t>
            </a:r>
            <a:r>
              <a:rPr lang="fa-IR" sz="4800" b="1" dirty="0"/>
              <a:t>اصلاح نقص های اسکات </a:t>
            </a:r>
            <a:endParaRPr lang="en-US" sz="4800" b="1" dirty="0"/>
          </a:p>
          <a:p>
            <a:endParaRPr lang="fa-IR" dirty="0"/>
          </a:p>
          <a:p>
            <a:pPr algn="r"/>
            <a:endParaRPr lang="fa-IR" b="1" dirty="0" smtClean="0"/>
          </a:p>
          <a:p>
            <a:pPr algn="r"/>
            <a:endParaRPr lang="fa-IR" b="1" dirty="0"/>
          </a:p>
          <a:p>
            <a:pPr algn="r"/>
            <a:r>
              <a:rPr lang="fa-IR" sz="4800" b="1" dirty="0" smtClean="0"/>
              <a:t>دیدگاه سنتی </a:t>
            </a:r>
          </a:p>
          <a:p>
            <a:pPr algn="r"/>
            <a:r>
              <a:rPr lang="fa-IR" sz="4800" b="1" dirty="0" smtClean="0"/>
              <a:t>دیدگاه عملکردی</a:t>
            </a:r>
            <a:endParaRPr lang="fa-IR" sz="4800" b="1" dirty="0"/>
          </a:p>
          <a:p>
            <a:endParaRPr lang="fa-IR" dirty="0" smtClean="0"/>
          </a:p>
          <a:p>
            <a:r>
              <a:rPr lang="fa-IR" b="1" dirty="0"/>
              <a:t> </a:t>
            </a:r>
            <a:endParaRPr lang="en-US" dirty="0"/>
          </a:p>
          <a:p>
            <a:endParaRPr lang="fa-IR" dirty="0"/>
          </a:p>
        </p:txBody>
      </p:sp>
    </p:spTree>
    <p:extLst>
      <p:ext uri="{BB962C8B-B14F-4D97-AF65-F5344CB8AC3E}">
        <p14:creationId xmlns:p14="http://schemas.microsoft.com/office/powerpoint/2010/main" val="1850892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3677" y="309489"/>
            <a:ext cx="11167252" cy="6091311"/>
          </a:xfrm>
        </p:spPr>
        <p:txBody>
          <a:bodyPr>
            <a:normAutofit/>
          </a:bodyPr>
          <a:lstStyle/>
          <a:p>
            <a:endParaRPr lang="fa-IR" dirty="0" smtClean="0"/>
          </a:p>
          <a:p>
            <a:r>
              <a:rPr lang="fa-IR" sz="3600" dirty="0" smtClean="0">
                <a:solidFill>
                  <a:srgbClr val="FF0000"/>
                </a:solidFill>
              </a:rPr>
              <a:t>دیدگاه سنتی</a:t>
            </a:r>
            <a:r>
              <a:rPr lang="fa-IR" sz="3600" dirty="0" smtClean="0"/>
              <a:t>، بدن را ایزوله نگاه می کند ولی </a:t>
            </a:r>
            <a:r>
              <a:rPr lang="fa-IR" sz="3600" dirty="0" smtClean="0">
                <a:solidFill>
                  <a:srgbClr val="FF0000"/>
                </a:solidFill>
              </a:rPr>
              <a:t>دیدگاه فانکشنال یا عملکردی</a:t>
            </a:r>
            <a:r>
              <a:rPr lang="fa-IR" sz="3600" dirty="0" smtClean="0"/>
              <a:t>، بدن را کلی بررسی می کند.</a:t>
            </a:r>
          </a:p>
          <a:p>
            <a:endParaRPr lang="fa-IR" sz="3600" dirty="0" smtClean="0"/>
          </a:p>
          <a:p>
            <a:r>
              <a:rPr lang="fa-IR" sz="3600" dirty="0" smtClean="0"/>
              <a:t> به همین دلیل، دیدگاه سنتی، مشکل را در کوتاهی و ضعف می بیند ولی دیدگاه نوین می گوید، مشکلات به علت تحرک(موبیلیتی) و ثبات (استبیلیتی) پایین مفاصل می باشد. </a:t>
            </a:r>
            <a:endParaRPr lang="fa-IR" dirty="0"/>
          </a:p>
        </p:txBody>
      </p:sp>
    </p:spTree>
    <p:extLst>
      <p:ext uri="{BB962C8B-B14F-4D97-AF65-F5344CB8AC3E}">
        <p14:creationId xmlns:p14="http://schemas.microsoft.com/office/powerpoint/2010/main" val="4179183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837</Words>
  <Application>Microsoft Office PowerPoint</Application>
  <PresentationFormat>Widescreen</PresentationFormat>
  <Paragraphs>78</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B Nazanin</vt:lpstr>
      <vt:lpstr>B Titr</vt:lpstr>
      <vt:lpstr>Calibri</vt:lpstr>
      <vt:lpstr>Calibri Light</vt:lpstr>
      <vt:lpstr>Times New Roman</vt:lpstr>
      <vt:lpstr>Wingdings</vt:lpstr>
      <vt:lpstr>Office Theme</vt:lpstr>
      <vt:lpstr>PowerPoint Presentation</vt:lpstr>
      <vt:lpstr>را ه های ارزیابی فرد</vt:lpstr>
      <vt:lpstr>اگر به سیر تکامل فاندامنتال نوزاد نگاه کنیم. شاهد انجام اسکات در نوزاد هستیم.</vt:lpstr>
      <vt:lpstr>الگوی اسکات یکی از اصلی ترین الگوهایی است که از بچگی در سیستم عصبی ما نهادینه شده است. اما به دلیل سبک زندگی روزمره، معمولا این الگو دچار اختلال می شود.</vt:lpstr>
      <vt:lpstr>راه اصلاح اسکات: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تمرینات عصبی عضلانی واکنشی (RNT ):  </vt:lpstr>
      <vt:lpstr>الگوی بارگذاری (Loaded pattern ): برای بهبود تحرک در مفصل ران و مچ پا و تنه کاربرد دارد. </vt:lpstr>
      <vt:lpstr>PowerPoint Presentation</vt:lpstr>
      <vt:lpstr>PowerPoint Presentation</vt:lpstr>
      <vt:lpstr>PowerPoint Presentation</vt:lpstr>
      <vt:lpstr>PowerPoint Presentation</vt:lpstr>
      <vt:lpstr>PowerPoint Presentation</vt:lpstr>
      <vt:lpstr>PowerPoint Presentation</vt:lpstr>
      <vt:lpstr>نقص ضربدری شدن زانو</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abolfazl</dc:creator>
  <cp:lastModifiedBy>abolfazl</cp:lastModifiedBy>
  <cp:revision>14</cp:revision>
  <dcterms:created xsi:type="dcterms:W3CDTF">2022-09-08T10:05:05Z</dcterms:created>
  <dcterms:modified xsi:type="dcterms:W3CDTF">2023-11-09T10:56:59Z</dcterms:modified>
</cp:coreProperties>
</file>